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74" r:id="rId4"/>
    <p:sldId id="259" r:id="rId5"/>
    <p:sldId id="260" r:id="rId6"/>
    <p:sldId id="267" r:id="rId7"/>
    <p:sldId id="272" r:id="rId8"/>
    <p:sldId id="273" r:id="rId9"/>
    <p:sldId id="268" r:id="rId10"/>
    <p:sldId id="269"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D32"/>
    <a:srgbClr val="C9C2BA"/>
    <a:srgbClr val="742E43"/>
    <a:srgbClr val="5F293B"/>
    <a:srgbClr val="7B4651"/>
    <a:srgbClr val="712B3F"/>
    <a:srgbClr val="642F41"/>
    <a:srgbClr val="992D49"/>
    <a:srgbClr val="A0324E"/>
    <a:srgbClr val="DBC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8" autoAdjust="0"/>
    <p:restoredTop sz="96391" autoAdjust="0"/>
  </p:normalViewPr>
  <p:slideViewPr>
    <p:cSldViewPr>
      <p:cViewPr varScale="1">
        <p:scale>
          <a:sx n="71" d="100"/>
          <a:sy n="71" d="100"/>
        </p:scale>
        <p:origin x="1692" y="72"/>
      </p:cViewPr>
      <p:guideLst>
        <p:guide orient="horz" pos="754"/>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12/12/2022</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dirty="0"/>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dirty="0"/>
          </a:p>
        </p:txBody>
      </p:sp>
    </p:spTree>
    <p:extLst>
      <p:ext uri="{BB962C8B-B14F-4D97-AF65-F5344CB8AC3E}">
        <p14:creationId xmlns:p14="http://schemas.microsoft.com/office/powerpoint/2010/main" val="26029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3</a:t>
            </a:fld>
            <a:endParaRPr lang="es-MX" dirty="0"/>
          </a:p>
        </p:txBody>
      </p:sp>
    </p:spTree>
    <p:extLst>
      <p:ext uri="{BB962C8B-B14F-4D97-AF65-F5344CB8AC3E}">
        <p14:creationId xmlns:p14="http://schemas.microsoft.com/office/powerpoint/2010/main" val="1575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4138616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1621039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o 10"/>
          <p:cNvGrpSpPr/>
          <p:nvPr userDrawn="1"/>
        </p:nvGrpSpPr>
        <p:grpSpPr>
          <a:xfrm>
            <a:off x="-23392" y="-27384"/>
            <a:ext cx="9162000" cy="864000"/>
            <a:chOff x="0" y="0"/>
            <a:chExt cx="7722407" cy="1079500"/>
          </a:xfrm>
        </p:grpSpPr>
        <p:sp>
          <p:nvSpPr>
            <p:cNvPr id="13" name="Rectángulo 480"/>
            <p:cNvSpPr/>
            <p:nvPr userDrawn="1"/>
          </p:nvSpPr>
          <p:spPr>
            <a:xfrm rot="5400000" flipV="1">
              <a:off x="843799" y="-843799"/>
              <a:ext cx="1079500" cy="2767097"/>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341455 w 4372800"/>
                <a:gd name="connsiteY0" fmla="*/ 23168 h 6092380"/>
                <a:gd name="connsiteX1" fmla="*/ 4372800 w 4372800"/>
                <a:gd name="connsiteY1" fmla="*/ 0 h 6092380"/>
                <a:gd name="connsiteX2" fmla="*/ 0 w 4372800"/>
                <a:gd name="connsiteY2" fmla="*/ 6092380 h 6092380"/>
                <a:gd name="connsiteX3" fmla="*/ 341455 w 4372800"/>
                <a:gd name="connsiteY3" fmla="*/ 23168 h 6092380"/>
                <a:gd name="connsiteX0" fmla="*/ 65769 w 4372800"/>
                <a:gd name="connsiteY0" fmla="*/ 46335 h 6092380"/>
                <a:gd name="connsiteX1" fmla="*/ 4372800 w 4372800"/>
                <a:gd name="connsiteY1" fmla="*/ 0 h 6092380"/>
                <a:gd name="connsiteX2" fmla="*/ 0 w 4372800"/>
                <a:gd name="connsiteY2" fmla="*/ 6092380 h 6092380"/>
                <a:gd name="connsiteX3" fmla="*/ 65769 w 4372800"/>
                <a:gd name="connsiteY3" fmla="*/ 46335 h 6092380"/>
                <a:gd name="connsiteX0" fmla="*/ 65769 w 5084259"/>
                <a:gd name="connsiteY0" fmla="*/ 13997 h 6060042"/>
                <a:gd name="connsiteX1" fmla="*/ 5084260 w 5084259"/>
                <a:gd name="connsiteY1" fmla="*/ -1 h 6060042"/>
                <a:gd name="connsiteX2" fmla="*/ 0 w 5084259"/>
                <a:gd name="connsiteY2" fmla="*/ 6060042 h 6060042"/>
                <a:gd name="connsiteX3" fmla="*/ 65769 w 5084259"/>
                <a:gd name="connsiteY3" fmla="*/ 13997 h 6060042"/>
              </a:gdLst>
              <a:ahLst/>
              <a:cxnLst>
                <a:cxn ang="0">
                  <a:pos x="connsiteX0" y="connsiteY0"/>
                </a:cxn>
                <a:cxn ang="0">
                  <a:pos x="connsiteX1" y="connsiteY1"/>
                </a:cxn>
                <a:cxn ang="0">
                  <a:pos x="connsiteX2" y="connsiteY2"/>
                </a:cxn>
                <a:cxn ang="0">
                  <a:pos x="connsiteX3" y="connsiteY3"/>
                </a:cxn>
              </a:cxnLst>
              <a:rect l="l" t="t" r="r" b="b"/>
              <a:pathLst>
                <a:path w="5084259" h="6060042">
                  <a:moveTo>
                    <a:pt x="65769" y="13997"/>
                  </a:moveTo>
                  <a:lnTo>
                    <a:pt x="5084260" y="-1"/>
                  </a:lnTo>
                  <a:lnTo>
                    <a:pt x="0" y="6060042"/>
                  </a:lnTo>
                  <a:lnTo>
                    <a:pt x="65769" y="13997"/>
                  </a:lnTo>
                  <a:close/>
                </a:path>
              </a:pathLst>
            </a:custGeom>
            <a:blipFill dpi="0" rotWithShape="1">
              <a:blip r:embed="rId4">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4" name="Rectángulo 480"/>
            <p:cNvSpPr/>
            <p:nvPr userDrawn="1"/>
          </p:nvSpPr>
          <p:spPr>
            <a:xfrm rot="5400000" flipH="1" flipV="1">
              <a:off x="2653549" y="-977149"/>
              <a:ext cx="1067435" cy="304482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837615 w 2658522"/>
                <a:gd name="connsiteY0" fmla="*/ 0 h 7332043"/>
                <a:gd name="connsiteX1" fmla="*/ 2658522 w 2658522"/>
                <a:gd name="connsiteY1" fmla="*/ 2185810 h 7332043"/>
                <a:gd name="connsiteX2" fmla="*/ 0 w 2658522"/>
                <a:gd name="connsiteY2" fmla="*/ 7332043 h 7332043"/>
                <a:gd name="connsiteX3" fmla="*/ 837615 w 2658522"/>
                <a:gd name="connsiteY3" fmla="*/ 0 h 7332043"/>
                <a:gd name="connsiteX0" fmla="*/ 1581896 w 2658522"/>
                <a:gd name="connsiteY0" fmla="*/ 0 h 7566887"/>
                <a:gd name="connsiteX1" fmla="*/ 2658522 w 2658522"/>
                <a:gd name="connsiteY1" fmla="*/ 2420654 h 7566887"/>
                <a:gd name="connsiteX2" fmla="*/ 0 w 2658522"/>
                <a:gd name="connsiteY2" fmla="*/ 7566887 h 7566887"/>
                <a:gd name="connsiteX3" fmla="*/ 1581896 w 2658522"/>
                <a:gd name="connsiteY3" fmla="*/ 0 h 7566887"/>
                <a:gd name="connsiteX0" fmla="*/ 1352886 w 2429512"/>
                <a:gd name="connsiteY0" fmla="*/ 0 h 6946130"/>
                <a:gd name="connsiteX1" fmla="*/ 2429512 w 2429512"/>
                <a:gd name="connsiteY1" fmla="*/ 2420654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82072"/>
                <a:gd name="connsiteY0" fmla="*/ 0 h 6946130"/>
                <a:gd name="connsiteX1" fmla="*/ 2482073 w 2482072"/>
                <a:gd name="connsiteY1" fmla="*/ 2571125 h 6946130"/>
                <a:gd name="connsiteX2" fmla="*/ 0 w 2482072"/>
                <a:gd name="connsiteY2" fmla="*/ 6946130 h 6946130"/>
                <a:gd name="connsiteX3" fmla="*/ 1352886 w 2482072"/>
                <a:gd name="connsiteY3" fmla="*/ 0 h 6946130"/>
                <a:gd name="connsiteX0" fmla="*/ 1515223 w 2644409"/>
                <a:gd name="connsiteY0" fmla="*/ 0 h 6650505"/>
                <a:gd name="connsiteX1" fmla="*/ 2644410 w 2644409"/>
                <a:gd name="connsiteY1" fmla="*/ 2571125 h 6650505"/>
                <a:gd name="connsiteX2" fmla="*/ 1 w 2644409"/>
                <a:gd name="connsiteY2" fmla="*/ 6650506 h 6650505"/>
                <a:gd name="connsiteX3" fmla="*/ 1515223 w 2644409"/>
                <a:gd name="connsiteY3" fmla="*/ 0 h 6650505"/>
                <a:gd name="connsiteX0" fmla="*/ 1515223 w 2636128"/>
                <a:gd name="connsiteY0" fmla="*/ 0 h 6650505"/>
                <a:gd name="connsiteX1" fmla="*/ 2636128 w 2636128"/>
                <a:gd name="connsiteY1" fmla="*/ 2580359 h 6650505"/>
                <a:gd name="connsiteX2" fmla="*/ 1 w 2636128"/>
                <a:gd name="connsiteY2" fmla="*/ 6650506 h 6650505"/>
                <a:gd name="connsiteX3" fmla="*/ 1515223 w 2636128"/>
                <a:gd name="connsiteY3" fmla="*/ 0 h 6650505"/>
                <a:gd name="connsiteX0" fmla="*/ 1515223 w 2591071"/>
                <a:gd name="connsiteY0" fmla="*/ 0 h 6650505"/>
                <a:gd name="connsiteX1" fmla="*/ 2591071 w 2591071"/>
                <a:gd name="connsiteY1" fmla="*/ 2571866 h 6650505"/>
                <a:gd name="connsiteX2" fmla="*/ 1 w 2591071"/>
                <a:gd name="connsiteY2" fmla="*/ 6650506 h 6650505"/>
                <a:gd name="connsiteX3" fmla="*/ 1515223 w 2591071"/>
                <a:gd name="connsiteY3" fmla="*/ 0 h 6650505"/>
                <a:gd name="connsiteX0" fmla="*/ 1515223 w 2591071"/>
                <a:gd name="connsiteY0" fmla="*/ 0 h 6650505"/>
                <a:gd name="connsiteX1" fmla="*/ 2591072 w 2591071"/>
                <a:gd name="connsiteY1" fmla="*/ 2512246 h 6650505"/>
                <a:gd name="connsiteX2" fmla="*/ 1 w 2591071"/>
                <a:gd name="connsiteY2" fmla="*/ 6650506 h 6650505"/>
                <a:gd name="connsiteX3" fmla="*/ 1515223 w 2591071"/>
                <a:gd name="connsiteY3" fmla="*/ 0 h 6650505"/>
                <a:gd name="connsiteX0" fmla="*/ 1515223 w 2629721"/>
                <a:gd name="connsiteY0" fmla="*/ 0 h 6650505"/>
                <a:gd name="connsiteX1" fmla="*/ 2629722 w 2629721"/>
                <a:gd name="connsiteY1" fmla="*/ 2573917 h 6650505"/>
                <a:gd name="connsiteX2" fmla="*/ 1 w 2629721"/>
                <a:gd name="connsiteY2" fmla="*/ 6650506 h 6650505"/>
                <a:gd name="connsiteX3" fmla="*/ 1515223 w 2629721"/>
                <a:gd name="connsiteY3" fmla="*/ 0 h 6650505"/>
              </a:gdLst>
              <a:ahLst/>
              <a:cxnLst>
                <a:cxn ang="0">
                  <a:pos x="connsiteX0" y="connsiteY0"/>
                </a:cxn>
                <a:cxn ang="0">
                  <a:pos x="connsiteX1" y="connsiteY1"/>
                </a:cxn>
                <a:cxn ang="0">
                  <a:pos x="connsiteX2" y="connsiteY2"/>
                </a:cxn>
                <a:cxn ang="0">
                  <a:pos x="connsiteX3" y="connsiteY3"/>
                </a:cxn>
              </a:cxnLst>
              <a:rect l="l" t="t" r="r" b="b"/>
              <a:pathLst>
                <a:path w="2629721" h="6650505">
                  <a:moveTo>
                    <a:pt x="1515223" y="0"/>
                  </a:moveTo>
                  <a:lnTo>
                    <a:pt x="2629722" y="2573917"/>
                  </a:lnTo>
                  <a:lnTo>
                    <a:pt x="1" y="6650506"/>
                  </a:lnTo>
                  <a:lnTo>
                    <a:pt x="1515223" y="0"/>
                  </a:lnTo>
                  <a:close/>
                </a:path>
              </a:pathLst>
            </a:custGeom>
            <a:blipFill dpi="0" rotWithShape="1">
              <a:blip r:embed="rId4">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5" name="Rectángulo 480"/>
            <p:cNvSpPr/>
            <p:nvPr userDrawn="1"/>
          </p:nvSpPr>
          <p:spPr>
            <a:xfrm flipH="1" flipV="1">
              <a:off x="3787024" y="3926"/>
              <a:ext cx="2301875" cy="105600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537415 w 2613513"/>
                <a:gd name="connsiteY0" fmla="*/ 0 h 6924457"/>
                <a:gd name="connsiteX1" fmla="*/ 2613513 w 2613513"/>
                <a:gd name="connsiteY1" fmla="*/ 2003925 h 6924457"/>
                <a:gd name="connsiteX2" fmla="*/ 0 w 2613513"/>
                <a:gd name="connsiteY2" fmla="*/ 6924457 h 6924457"/>
                <a:gd name="connsiteX3" fmla="*/ 1537415 w 2613513"/>
                <a:gd name="connsiteY3" fmla="*/ 0 h 6924457"/>
                <a:gd name="connsiteX0" fmla="*/ 1537415 w 2713484"/>
                <a:gd name="connsiteY0" fmla="*/ 0 h 6924457"/>
                <a:gd name="connsiteX1" fmla="*/ 2713484 w 2713484"/>
                <a:gd name="connsiteY1" fmla="*/ 1766161 h 6924457"/>
                <a:gd name="connsiteX2" fmla="*/ 0 w 2713484"/>
                <a:gd name="connsiteY2" fmla="*/ 6924457 h 6924457"/>
                <a:gd name="connsiteX3" fmla="*/ 1537415 w 2713484"/>
                <a:gd name="connsiteY3" fmla="*/ 0 h 6924457"/>
                <a:gd name="connsiteX0" fmla="*/ 1727362 w 2903431"/>
                <a:gd name="connsiteY0" fmla="*/ 0 h 3663697"/>
                <a:gd name="connsiteX1" fmla="*/ 2903431 w 2903431"/>
                <a:gd name="connsiteY1" fmla="*/ 1766161 h 3663697"/>
                <a:gd name="connsiteX2" fmla="*/ 0 w 2903431"/>
                <a:gd name="connsiteY2" fmla="*/ 3663697 h 3663697"/>
                <a:gd name="connsiteX3" fmla="*/ 1727362 w 2903431"/>
                <a:gd name="connsiteY3" fmla="*/ 0 h 3663697"/>
                <a:gd name="connsiteX0" fmla="*/ 1947272 w 3123341"/>
                <a:gd name="connsiteY0" fmla="*/ 0 h 4156249"/>
                <a:gd name="connsiteX1" fmla="*/ 3123341 w 3123341"/>
                <a:gd name="connsiteY1" fmla="*/ 1766161 h 4156249"/>
                <a:gd name="connsiteX2" fmla="*/ 0 w 3123341"/>
                <a:gd name="connsiteY2" fmla="*/ 4156250 h 4156249"/>
                <a:gd name="connsiteX3" fmla="*/ 1947272 w 3123341"/>
                <a:gd name="connsiteY3" fmla="*/ 0 h 4156249"/>
                <a:gd name="connsiteX0" fmla="*/ 1992668 w 3168737"/>
                <a:gd name="connsiteY0" fmla="*/ 0 h 4214812"/>
                <a:gd name="connsiteX1" fmla="*/ 3168737 w 3168737"/>
                <a:gd name="connsiteY1" fmla="*/ 1766161 h 4214812"/>
                <a:gd name="connsiteX2" fmla="*/ 0 w 3168737"/>
                <a:gd name="connsiteY2" fmla="*/ 4214812 h 4214812"/>
                <a:gd name="connsiteX3" fmla="*/ 1992668 w 3168737"/>
                <a:gd name="connsiteY3" fmla="*/ 0 h 4214812"/>
                <a:gd name="connsiteX0" fmla="*/ 1992668 w 3195560"/>
                <a:gd name="connsiteY0" fmla="*/ 0 h 4214812"/>
                <a:gd name="connsiteX1" fmla="*/ 3195560 w 3195560"/>
                <a:gd name="connsiteY1" fmla="*/ 1559812 h 4214812"/>
                <a:gd name="connsiteX2" fmla="*/ 0 w 3195560"/>
                <a:gd name="connsiteY2" fmla="*/ 4214812 h 4214812"/>
                <a:gd name="connsiteX3" fmla="*/ 1992668 w 3195560"/>
                <a:gd name="connsiteY3" fmla="*/ 0 h 4214812"/>
                <a:gd name="connsiteX0" fmla="*/ 1912202 w 3115094"/>
                <a:gd name="connsiteY0" fmla="*/ 0 h 4214816"/>
                <a:gd name="connsiteX1" fmla="*/ 3115094 w 3115094"/>
                <a:gd name="connsiteY1" fmla="*/ 1559812 h 4214816"/>
                <a:gd name="connsiteX2" fmla="*/ 0 w 3115094"/>
                <a:gd name="connsiteY2" fmla="*/ 4214814 h 4214816"/>
                <a:gd name="connsiteX3" fmla="*/ 1912202 w 3115094"/>
                <a:gd name="connsiteY3" fmla="*/ 0 h 4214816"/>
                <a:gd name="connsiteX0" fmla="*/ 1992673 w 3195565"/>
                <a:gd name="connsiteY0" fmla="*/ 0 h 4111644"/>
                <a:gd name="connsiteX1" fmla="*/ 3195565 w 3195565"/>
                <a:gd name="connsiteY1" fmla="*/ 1559812 h 4111644"/>
                <a:gd name="connsiteX2" fmla="*/ 0 w 3195565"/>
                <a:gd name="connsiteY2" fmla="*/ 4111644 h 4111644"/>
                <a:gd name="connsiteX3" fmla="*/ 1992673 w 3195565"/>
                <a:gd name="connsiteY3" fmla="*/ 0 h 4111644"/>
                <a:gd name="connsiteX0" fmla="*/ 2020759 w 3195565"/>
                <a:gd name="connsiteY0" fmla="*/ 2 h 4183644"/>
                <a:gd name="connsiteX1" fmla="*/ 3195565 w 3195565"/>
                <a:gd name="connsiteY1" fmla="*/ 1631812 h 4183644"/>
                <a:gd name="connsiteX2" fmla="*/ 0 w 3195565"/>
                <a:gd name="connsiteY2" fmla="*/ 4183644 h 4183644"/>
                <a:gd name="connsiteX3" fmla="*/ 2020759 w 3195565"/>
                <a:gd name="connsiteY3" fmla="*/ 2 h 4183644"/>
                <a:gd name="connsiteX0" fmla="*/ 2020759 w 3120048"/>
                <a:gd name="connsiteY0" fmla="*/ -2 h 4183640"/>
                <a:gd name="connsiteX1" fmla="*/ 3120048 w 3120048"/>
                <a:gd name="connsiteY1" fmla="*/ 1735272 h 4183640"/>
                <a:gd name="connsiteX2" fmla="*/ 0 w 3120048"/>
                <a:gd name="connsiteY2" fmla="*/ 4183640 h 4183640"/>
                <a:gd name="connsiteX3" fmla="*/ 2020759 w 3120048"/>
                <a:gd name="connsiteY3" fmla="*/ -2 h 4183640"/>
                <a:gd name="connsiteX0" fmla="*/ 2020759 w 3120048"/>
                <a:gd name="connsiteY0" fmla="*/ 2 h 4183644"/>
                <a:gd name="connsiteX1" fmla="*/ 3120048 w 3120048"/>
                <a:gd name="connsiteY1" fmla="*/ 1787009 h 4183644"/>
                <a:gd name="connsiteX2" fmla="*/ 0 w 3120048"/>
                <a:gd name="connsiteY2" fmla="*/ 4183644 h 4183644"/>
                <a:gd name="connsiteX3" fmla="*/ 2020759 w 3120048"/>
                <a:gd name="connsiteY3" fmla="*/ 2 h 4183644"/>
                <a:gd name="connsiteX0" fmla="*/ 2079501 w 3120048"/>
                <a:gd name="connsiteY0" fmla="*/ 0 h 4183644"/>
                <a:gd name="connsiteX1" fmla="*/ 3120048 w 3120048"/>
                <a:gd name="connsiteY1" fmla="*/ 1787009 h 4183644"/>
                <a:gd name="connsiteX2" fmla="*/ 0 w 3120048"/>
                <a:gd name="connsiteY2" fmla="*/ 4183644 h 4183644"/>
                <a:gd name="connsiteX3" fmla="*/ 2079501 w 3120048"/>
                <a:gd name="connsiteY3" fmla="*/ 0 h 4183644"/>
                <a:gd name="connsiteX0" fmla="*/ 1802576 w 2843123"/>
                <a:gd name="connsiteY0" fmla="*/ 0 h 4074978"/>
                <a:gd name="connsiteX1" fmla="*/ 2843123 w 2843123"/>
                <a:gd name="connsiteY1" fmla="*/ 1787009 h 4074978"/>
                <a:gd name="connsiteX2" fmla="*/ 0 w 2843123"/>
                <a:gd name="connsiteY2" fmla="*/ 4074978 h 4074978"/>
                <a:gd name="connsiteX3" fmla="*/ 1802576 w 2843123"/>
                <a:gd name="connsiteY3" fmla="*/ 0 h 4074978"/>
                <a:gd name="connsiteX0" fmla="*/ 1719717 w 2760264"/>
                <a:gd name="connsiteY0" fmla="*/ 0 h 4053637"/>
                <a:gd name="connsiteX1" fmla="*/ 2760264 w 2760264"/>
                <a:gd name="connsiteY1" fmla="*/ 1787009 h 4053637"/>
                <a:gd name="connsiteX2" fmla="*/ 0 w 2760264"/>
                <a:gd name="connsiteY2" fmla="*/ 4053637 h 4053637"/>
                <a:gd name="connsiteX3" fmla="*/ 1719717 w 2760264"/>
                <a:gd name="connsiteY3" fmla="*/ 0 h 4053637"/>
                <a:gd name="connsiteX0" fmla="*/ 1719892 w 2760439"/>
                <a:gd name="connsiteY0" fmla="*/ 0 h 4008254"/>
                <a:gd name="connsiteX1" fmla="*/ 2760439 w 2760439"/>
                <a:gd name="connsiteY1" fmla="*/ 1787009 h 4008254"/>
                <a:gd name="connsiteX2" fmla="*/ 0 w 2760439"/>
                <a:gd name="connsiteY2" fmla="*/ 4008254 h 4008254"/>
                <a:gd name="connsiteX3" fmla="*/ 1719892 w 2760439"/>
                <a:gd name="connsiteY3" fmla="*/ 0 h 4008254"/>
                <a:gd name="connsiteX0" fmla="*/ 1720067 w 2760614"/>
                <a:gd name="connsiteY0" fmla="*/ 0 h 4073056"/>
                <a:gd name="connsiteX1" fmla="*/ 2760614 w 2760614"/>
                <a:gd name="connsiteY1" fmla="*/ 1787009 h 4073056"/>
                <a:gd name="connsiteX2" fmla="*/ 0 w 2760614"/>
                <a:gd name="connsiteY2" fmla="*/ 4073055 h 4073056"/>
                <a:gd name="connsiteX3" fmla="*/ 1720067 w 2760614"/>
                <a:gd name="connsiteY3" fmla="*/ 0 h 4073056"/>
                <a:gd name="connsiteX0" fmla="*/ 1720067 w 2919941"/>
                <a:gd name="connsiteY0" fmla="*/ 0 h 4073056"/>
                <a:gd name="connsiteX1" fmla="*/ 2919941 w 2919941"/>
                <a:gd name="connsiteY1" fmla="*/ 2064714 h 4073056"/>
                <a:gd name="connsiteX2" fmla="*/ 0 w 2919941"/>
                <a:gd name="connsiteY2" fmla="*/ 4073055 h 4073056"/>
                <a:gd name="connsiteX3" fmla="*/ 1720067 w 2919941"/>
                <a:gd name="connsiteY3" fmla="*/ 0 h 4073056"/>
                <a:gd name="connsiteX0" fmla="*/ 1720067 w 2919941"/>
                <a:gd name="connsiteY0" fmla="*/ 0 h 4073056"/>
                <a:gd name="connsiteX1" fmla="*/ 2919941 w 2919941"/>
                <a:gd name="connsiteY1" fmla="*/ 2107438 h 4073056"/>
                <a:gd name="connsiteX2" fmla="*/ 0 w 2919941"/>
                <a:gd name="connsiteY2" fmla="*/ 4073055 h 4073056"/>
                <a:gd name="connsiteX3" fmla="*/ 1720067 w 2919941"/>
                <a:gd name="connsiteY3" fmla="*/ 0 h 4073056"/>
                <a:gd name="connsiteX0" fmla="*/ 1720656 w 2920530"/>
                <a:gd name="connsiteY0" fmla="*/ 0 h 4050761"/>
                <a:gd name="connsiteX1" fmla="*/ 2920530 w 2920530"/>
                <a:gd name="connsiteY1" fmla="*/ 2107438 h 4050761"/>
                <a:gd name="connsiteX2" fmla="*/ 0 w 2920530"/>
                <a:gd name="connsiteY2" fmla="*/ 4050761 h 4050761"/>
                <a:gd name="connsiteX3" fmla="*/ 1720656 w 2920530"/>
                <a:gd name="connsiteY3" fmla="*/ 0 h 4050761"/>
                <a:gd name="connsiteX0" fmla="*/ 1721245 w 2921119"/>
                <a:gd name="connsiteY0" fmla="*/ 0 h 4050761"/>
                <a:gd name="connsiteX1" fmla="*/ 2921119 w 2921119"/>
                <a:gd name="connsiteY1" fmla="*/ 2107438 h 4050761"/>
                <a:gd name="connsiteX2" fmla="*/ 0 w 2921119"/>
                <a:gd name="connsiteY2" fmla="*/ 4050761 h 4050761"/>
                <a:gd name="connsiteX3" fmla="*/ 1721245 w 2921119"/>
                <a:gd name="connsiteY3" fmla="*/ 0 h 4050761"/>
                <a:gd name="connsiteX0" fmla="*/ 1721245 w 2921119"/>
                <a:gd name="connsiteY0" fmla="*/ 0 h 4095769"/>
                <a:gd name="connsiteX1" fmla="*/ 2921119 w 2921119"/>
                <a:gd name="connsiteY1" fmla="*/ 2107438 h 4095769"/>
                <a:gd name="connsiteX2" fmla="*/ 0 w 2921119"/>
                <a:gd name="connsiteY2" fmla="*/ 4095768 h 4095769"/>
                <a:gd name="connsiteX3" fmla="*/ 1721245 w 2921119"/>
                <a:gd name="connsiteY3" fmla="*/ 0 h 4095769"/>
              </a:gdLst>
              <a:ahLst/>
              <a:cxnLst>
                <a:cxn ang="0">
                  <a:pos x="connsiteX0" y="connsiteY0"/>
                </a:cxn>
                <a:cxn ang="0">
                  <a:pos x="connsiteX1" y="connsiteY1"/>
                </a:cxn>
                <a:cxn ang="0">
                  <a:pos x="connsiteX2" y="connsiteY2"/>
                </a:cxn>
                <a:cxn ang="0">
                  <a:pos x="connsiteX3" y="connsiteY3"/>
                </a:cxn>
              </a:cxnLst>
              <a:rect l="l" t="t" r="r" b="b"/>
              <a:pathLst>
                <a:path w="2921119" h="4095769">
                  <a:moveTo>
                    <a:pt x="1721245" y="0"/>
                  </a:moveTo>
                  <a:lnTo>
                    <a:pt x="2921119" y="2107438"/>
                  </a:lnTo>
                  <a:lnTo>
                    <a:pt x="0" y="4095768"/>
                  </a:lnTo>
                  <a:lnTo>
                    <a:pt x="1721245" y="0"/>
                  </a:lnTo>
                  <a:close/>
                </a:path>
              </a:pathLst>
            </a:custGeom>
            <a:blipFill dpi="0" rotWithShape="1">
              <a:blip r:embed="rId4">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6" name="Rectángulo 480"/>
            <p:cNvSpPr/>
            <p:nvPr userDrawn="1"/>
          </p:nvSpPr>
          <p:spPr>
            <a:xfrm rot="5400000" flipH="1" flipV="1">
              <a:off x="6138121" y="-512002"/>
              <a:ext cx="1048385" cy="2093576"/>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011883 w 2613513"/>
                <a:gd name="connsiteY0" fmla="*/ 0 h 7488070"/>
                <a:gd name="connsiteX1" fmla="*/ 2613513 w 2613513"/>
                <a:gd name="connsiteY1" fmla="*/ 2567538 h 7488070"/>
                <a:gd name="connsiteX2" fmla="*/ 0 w 2613513"/>
                <a:gd name="connsiteY2" fmla="*/ 7488070 h 7488070"/>
                <a:gd name="connsiteX3" fmla="*/ 1011883 w 2613513"/>
                <a:gd name="connsiteY3" fmla="*/ 0 h 7488070"/>
                <a:gd name="connsiteX0" fmla="*/ 953794 w 2613513"/>
                <a:gd name="connsiteY0" fmla="*/ -1 h 7644116"/>
                <a:gd name="connsiteX1" fmla="*/ 2613513 w 2613513"/>
                <a:gd name="connsiteY1" fmla="*/ 2723584 h 7644116"/>
                <a:gd name="connsiteX2" fmla="*/ 0 w 2613513"/>
                <a:gd name="connsiteY2" fmla="*/ 7644116 h 7644116"/>
                <a:gd name="connsiteX3" fmla="*/ 953794 w 2613513"/>
                <a:gd name="connsiteY3" fmla="*/ -1 h 7644116"/>
                <a:gd name="connsiteX0" fmla="*/ 896918 w 2613513"/>
                <a:gd name="connsiteY0" fmla="*/ 0 h 7451590"/>
                <a:gd name="connsiteX1" fmla="*/ 2613513 w 2613513"/>
                <a:gd name="connsiteY1" fmla="*/ 2531058 h 7451590"/>
                <a:gd name="connsiteX2" fmla="*/ 0 w 2613513"/>
                <a:gd name="connsiteY2" fmla="*/ 7451590 h 7451590"/>
                <a:gd name="connsiteX3" fmla="*/ 896918 w 2613513"/>
                <a:gd name="connsiteY3" fmla="*/ 0 h 7451590"/>
                <a:gd name="connsiteX0" fmla="*/ 982229 w 2613513"/>
                <a:gd name="connsiteY0" fmla="*/ 0 h 7451590"/>
                <a:gd name="connsiteX1" fmla="*/ 2613513 w 2613513"/>
                <a:gd name="connsiteY1" fmla="*/ 2531058 h 7451590"/>
                <a:gd name="connsiteX2" fmla="*/ 0 w 2613513"/>
                <a:gd name="connsiteY2" fmla="*/ 7451590 h 7451590"/>
                <a:gd name="connsiteX3" fmla="*/ 982229 w 2613513"/>
                <a:gd name="connsiteY3" fmla="*/ 0 h 7451590"/>
                <a:gd name="connsiteX0" fmla="*/ 2788813 w 4420097"/>
                <a:gd name="connsiteY0" fmla="*/ 0 h 9891165"/>
                <a:gd name="connsiteX1" fmla="*/ 4420097 w 4420097"/>
                <a:gd name="connsiteY1" fmla="*/ 2531058 h 9891165"/>
                <a:gd name="connsiteX2" fmla="*/ 0 w 4420097"/>
                <a:gd name="connsiteY2" fmla="*/ 9891166 h 9891165"/>
                <a:gd name="connsiteX3" fmla="*/ 2788813 w 4420097"/>
                <a:gd name="connsiteY3" fmla="*/ 0 h 9891165"/>
                <a:gd name="connsiteX0" fmla="*/ 2882730 w 4420097"/>
                <a:gd name="connsiteY0" fmla="*/ 2 h 9891160"/>
                <a:gd name="connsiteX1" fmla="*/ 4420097 w 4420097"/>
                <a:gd name="connsiteY1" fmla="*/ 2531053 h 9891160"/>
                <a:gd name="connsiteX2" fmla="*/ 0 w 4420097"/>
                <a:gd name="connsiteY2" fmla="*/ 9891161 h 9891160"/>
                <a:gd name="connsiteX3" fmla="*/ 2882730 w 4420097"/>
                <a:gd name="connsiteY3" fmla="*/ 2 h 9891160"/>
                <a:gd name="connsiteX0" fmla="*/ 2882730 w 4470016"/>
                <a:gd name="connsiteY0" fmla="*/ 2 h 9891160"/>
                <a:gd name="connsiteX1" fmla="*/ 4470014 w 4470016"/>
                <a:gd name="connsiteY1" fmla="*/ 2213278 h 9891160"/>
                <a:gd name="connsiteX2" fmla="*/ 0 w 4470016"/>
                <a:gd name="connsiteY2" fmla="*/ 9891161 h 9891160"/>
                <a:gd name="connsiteX3" fmla="*/ 2882730 w 4470016"/>
                <a:gd name="connsiteY3" fmla="*/ 2 h 9891160"/>
                <a:gd name="connsiteX0" fmla="*/ 2953188 w 4470016"/>
                <a:gd name="connsiteY0" fmla="*/ 2 h 9891155"/>
                <a:gd name="connsiteX1" fmla="*/ 4470014 w 4470016"/>
                <a:gd name="connsiteY1" fmla="*/ 2213273 h 9891155"/>
                <a:gd name="connsiteX2" fmla="*/ 0 w 4470016"/>
                <a:gd name="connsiteY2" fmla="*/ 9891156 h 9891155"/>
                <a:gd name="connsiteX3" fmla="*/ 2953188 w 4470016"/>
                <a:gd name="connsiteY3" fmla="*/ 2 h 9891155"/>
                <a:gd name="connsiteX0" fmla="*/ 2694835 w 4470016"/>
                <a:gd name="connsiteY0" fmla="*/ 0 h 10235533"/>
                <a:gd name="connsiteX1" fmla="*/ 4470014 w 4470016"/>
                <a:gd name="connsiteY1" fmla="*/ 2557651 h 10235533"/>
                <a:gd name="connsiteX2" fmla="*/ 0 w 4470016"/>
                <a:gd name="connsiteY2" fmla="*/ 10235534 h 10235533"/>
                <a:gd name="connsiteX3" fmla="*/ 2694835 w 4470016"/>
                <a:gd name="connsiteY3" fmla="*/ 0 h 10235533"/>
                <a:gd name="connsiteX0" fmla="*/ 2694833 w 4470016"/>
                <a:gd name="connsiteY0" fmla="*/ 2 h 10235528"/>
                <a:gd name="connsiteX1" fmla="*/ 4470014 w 4470016"/>
                <a:gd name="connsiteY1" fmla="*/ 2557646 h 10235528"/>
                <a:gd name="connsiteX2" fmla="*/ 0 w 4470016"/>
                <a:gd name="connsiteY2" fmla="*/ 10235529 h 10235528"/>
                <a:gd name="connsiteX3" fmla="*/ 2694833 w 4470016"/>
                <a:gd name="connsiteY3" fmla="*/ 2 h 10235528"/>
                <a:gd name="connsiteX0" fmla="*/ 2741806 w 4470016"/>
                <a:gd name="connsiteY0" fmla="*/ 2 h 10235523"/>
                <a:gd name="connsiteX1" fmla="*/ 4470014 w 4470016"/>
                <a:gd name="connsiteY1" fmla="*/ 2557641 h 10235523"/>
                <a:gd name="connsiteX2" fmla="*/ 0 w 4470016"/>
                <a:gd name="connsiteY2" fmla="*/ 10235524 h 10235523"/>
                <a:gd name="connsiteX3" fmla="*/ 2741806 w 4470016"/>
                <a:gd name="connsiteY3" fmla="*/ 2 h 10235523"/>
                <a:gd name="connsiteX0" fmla="*/ 2696732 w 4470016"/>
                <a:gd name="connsiteY0" fmla="*/ 2 h 10158403"/>
                <a:gd name="connsiteX1" fmla="*/ 4470014 w 4470016"/>
                <a:gd name="connsiteY1" fmla="*/ 2480521 h 10158403"/>
                <a:gd name="connsiteX2" fmla="*/ 0 w 4470016"/>
                <a:gd name="connsiteY2" fmla="*/ 10158404 h 10158403"/>
                <a:gd name="connsiteX3" fmla="*/ 2696732 w 4470016"/>
                <a:gd name="connsiteY3" fmla="*/ 2 h 10158403"/>
              </a:gdLst>
              <a:ahLst/>
              <a:cxnLst>
                <a:cxn ang="0">
                  <a:pos x="connsiteX0" y="connsiteY0"/>
                </a:cxn>
                <a:cxn ang="0">
                  <a:pos x="connsiteX1" y="connsiteY1"/>
                </a:cxn>
                <a:cxn ang="0">
                  <a:pos x="connsiteX2" y="connsiteY2"/>
                </a:cxn>
                <a:cxn ang="0">
                  <a:pos x="connsiteX3" y="connsiteY3"/>
                </a:cxn>
              </a:cxnLst>
              <a:rect l="l" t="t" r="r" b="b"/>
              <a:pathLst>
                <a:path w="4470016" h="10158403">
                  <a:moveTo>
                    <a:pt x="2696732" y="2"/>
                  </a:moveTo>
                  <a:lnTo>
                    <a:pt x="4470014" y="2480521"/>
                  </a:lnTo>
                  <a:lnTo>
                    <a:pt x="0" y="10158404"/>
                  </a:lnTo>
                  <a:lnTo>
                    <a:pt x="2696732" y="2"/>
                  </a:lnTo>
                  <a:close/>
                </a:path>
              </a:pathLst>
            </a:custGeom>
            <a:blipFill dpi="0" rotWithShape="1">
              <a:blip r:embed="rId4">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7" name="488 Triángulo isósceles"/>
            <p:cNvSpPr/>
            <p:nvPr userDrawn="1"/>
          </p:nvSpPr>
          <p:spPr>
            <a:xfrm>
              <a:off x="138949" y="489701"/>
              <a:ext cx="4355389" cy="584362"/>
            </a:xfrm>
            <a:custGeom>
              <a:avLst/>
              <a:gdLst>
                <a:gd name="connsiteX0" fmla="*/ 0 w 2101850"/>
                <a:gd name="connsiteY0" fmla="*/ 570230 h 570230"/>
                <a:gd name="connsiteX1" fmla="*/ 1050925 w 2101850"/>
                <a:gd name="connsiteY1" fmla="*/ 0 h 570230"/>
                <a:gd name="connsiteX2" fmla="*/ 2101850 w 2101850"/>
                <a:gd name="connsiteY2" fmla="*/ 570230 h 570230"/>
                <a:gd name="connsiteX3" fmla="*/ 0 w 2101850"/>
                <a:gd name="connsiteY3" fmla="*/ 570230 h 570230"/>
                <a:gd name="connsiteX0" fmla="*/ 0 w 2595760"/>
                <a:gd name="connsiteY0" fmla="*/ 590578 h 590578"/>
                <a:gd name="connsiteX1" fmla="*/ 1544835 w 2595760"/>
                <a:gd name="connsiteY1" fmla="*/ 0 h 590578"/>
                <a:gd name="connsiteX2" fmla="*/ 2595760 w 2595760"/>
                <a:gd name="connsiteY2" fmla="*/ 570230 h 590578"/>
                <a:gd name="connsiteX3" fmla="*/ 0 w 2595760"/>
                <a:gd name="connsiteY3" fmla="*/ 590578 h 590578"/>
                <a:gd name="connsiteX0" fmla="*/ 0 w 4431030"/>
                <a:gd name="connsiteY0" fmla="*/ 590578 h 590606"/>
                <a:gd name="connsiteX1" fmla="*/ 1544835 w 4431030"/>
                <a:gd name="connsiteY1" fmla="*/ 0 h 590606"/>
                <a:gd name="connsiteX2" fmla="*/ 4431030 w 4431030"/>
                <a:gd name="connsiteY2" fmla="*/ 590606 h 590606"/>
                <a:gd name="connsiteX3" fmla="*/ 0 w 4431030"/>
                <a:gd name="connsiteY3" fmla="*/ 590578 h 590606"/>
                <a:gd name="connsiteX0" fmla="*/ 0 w 4431030"/>
                <a:gd name="connsiteY0" fmla="*/ 557203 h 557231"/>
                <a:gd name="connsiteX1" fmla="*/ 1553582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20016"/>
                <a:gd name="connsiteY0" fmla="*/ 555503 h 557231"/>
                <a:gd name="connsiteX1" fmla="*/ 1555915 w 4420016"/>
                <a:gd name="connsiteY1" fmla="*/ 0 h 557231"/>
                <a:gd name="connsiteX2" fmla="*/ 4420016 w 4420016"/>
                <a:gd name="connsiteY2" fmla="*/ 557231 h 557231"/>
                <a:gd name="connsiteX3" fmla="*/ 0 w 4420016"/>
                <a:gd name="connsiteY3" fmla="*/ 555503 h 557231"/>
                <a:gd name="connsiteX0" fmla="*/ 0 w 4392479"/>
                <a:gd name="connsiteY0" fmla="*/ 555503 h 557231"/>
                <a:gd name="connsiteX1" fmla="*/ 1528378 w 4392479"/>
                <a:gd name="connsiteY1" fmla="*/ 0 h 557231"/>
                <a:gd name="connsiteX2" fmla="*/ 4392479 w 4392479"/>
                <a:gd name="connsiteY2" fmla="*/ 557231 h 557231"/>
                <a:gd name="connsiteX3" fmla="*/ 0 w 4392479"/>
                <a:gd name="connsiteY3" fmla="*/ 555503 h 557231"/>
                <a:gd name="connsiteX0" fmla="*/ 0 w 4392479"/>
                <a:gd name="connsiteY0" fmla="*/ 555503 h 557231"/>
                <a:gd name="connsiteX1" fmla="*/ 1489451 w 4392479"/>
                <a:gd name="connsiteY1" fmla="*/ 0 h 557231"/>
                <a:gd name="connsiteX2" fmla="*/ 4392479 w 4392479"/>
                <a:gd name="connsiteY2" fmla="*/ 557231 h 557231"/>
                <a:gd name="connsiteX3" fmla="*/ 0 w 4392479"/>
                <a:gd name="connsiteY3" fmla="*/ 555503 h 557231"/>
                <a:gd name="connsiteX0" fmla="*/ 0 w 4392479"/>
                <a:gd name="connsiteY0" fmla="*/ 572417 h 572417"/>
                <a:gd name="connsiteX1" fmla="*/ 1489451 w 4392479"/>
                <a:gd name="connsiteY1" fmla="*/ 0 h 572417"/>
                <a:gd name="connsiteX2" fmla="*/ 4392479 w 4392479"/>
                <a:gd name="connsiteY2" fmla="*/ 557231 h 572417"/>
                <a:gd name="connsiteX3" fmla="*/ 0 w 4392479"/>
                <a:gd name="connsiteY3" fmla="*/ 572417 h 572417"/>
                <a:gd name="connsiteX0" fmla="*/ 0 w 4392479"/>
                <a:gd name="connsiteY0" fmla="*/ 572417 h 584029"/>
                <a:gd name="connsiteX1" fmla="*/ 1489451 w 4392479"/>
                <a:gd name="connsiteY1" fmla="*/ 0 h 584029"/>
                <a:gd name="connsiteX2" fmla="*/ 4392479 w 4392479"/>
                <a:gd name="connsiteY2" fmla="*/ 584029 h 584029"/>
                <a:gd name="connsiteX3" fmla="*/ 0 w 4392479"/>
                <a:gd name="connsiteY3" fmla="*/ 572417 h 584029"/>
              </a:gdLst>
              <a:ahLst/>
              <a:cxnLst>
                <a:cxn ang="0">
                  <a:pos x="connsiteX0" y="connsiteY0"/>
                </a:cxn>
                <a:cxn ang="0">
                  <a:pos x="connsiteX1" y="connsiteY1"/>
                </a:cxn>
                <a:cxn ang="0">
                  <a:pos x="connsiteX2" y="connsiteY2"/>
                </a:cxn>
                <a:cxn ang="0">
                  <a:pos x="connsiteX3" y="connsiteY3"/>
                </a:cxn>
              </a:cxnLst>
              <a:rect l="l" t="t" r="r" b="b"/>
              <a:pathLst>
                <a:path w="4392479" h="584029">
                  <a:moveTo>
                    <a:pt x="0" y="572417"/>
                  </a:moveTo>
                  <a:lnTo>
                    <a:pt x="1489451" y="0"/>
                  </a:lnTo>
                  <a:lnTo>
                    <a:pt x="4392479" y="584029"/>
                  </a:lnTo>
                  <a:lnTo>
                    <a:pt x="0" y="572417"/>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8" name="489 Triángulo isósceles"/>
            <p:cNvSpPr/>
            <p:nvPr userDrawn="1"/>
          </p:nvSpPr>
          <p:spPr>
            <a:xfrm rot="10800000">
              <a:off x="2929774" y="13451"/>
              <a:ext cx="3045318" cy="483870"/>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1712595"/>
                <a:gd name="connsiteY0" fmla="*/ 567132 h 567132"/>
                <a:gd name="connsiteX1" fmla="*/ 699043 w 1712595"/>
                <a:gd name="connsiteY1" fmla="*/ 0 h 567132"/>
                <a:gd name="connsiteX2" fmla="*/ 1712595 w 1712595"/>
                <a:gd name="connsiteY2" fmla="*/ 567132 h 567132"/>
                <a:gd name="connsiteX3" fmla="*/ 0 w 1712595"/>
                <a:gd name="connsiteY3" fmla="*/ 567132 h 567132"/>
                <a:gd name="connsiteX0" fmla="*/ 0 w 3106229"/>
                <a:gd name="connsiteY0" fmla="*/ 567133 h 567133"/>
                <a:gd name="connsiteX1" fmla="*/ 2092677 w 3106229"/>
                <a:gd name="connsiteY1" fmla="*/ 0 h 567133"/>
                <a:gd name="connsiteX2" fmla="*/ 3106229 w 3106229"/>
                <a:gd name="connsiteY2" fmla="*/ 567132 h 567133"/>
                <a:gd name="connsiteX3" fmla="*/ 0 w 3106229"/>
                <a:gd name="connsiteY3" fmla="*/ 567133 h 567133"/>
                <a:gd name="connsiteX0" fmla="*/ 0 w 3106229"/>
                <a:gd name="connsiteY0" fmla="*/ 567134 h 567134"/>
                <a:gd name="connsiteX1" fmla="*/ 2092532 w 3106229"/>
                <a:gd name="connsiteY1" fmla="*/ 0 h 567134"/>
                <a:gd name="connsiteX2" fmla="*/ 3106229 w 3106229"/>
                <a:gd name="connsiteY2" fmla="*/ 567133 h 567134"/>
                <a:gd name="connsiteX3" fmla="*/ 0 w 3106229"/>
                <a:gd name="connsiteY3" fmla="*/ 567134 h 567134"/>
                <a:gd name="connsiteX0" fmla="*/ 0 w 3106229"/>
                <a:gd name="connsiteY0" fmla="*/ 567135 h 567135"/>
                <a:gd name="connsiteX1" fmla="*/ 2120377 w 3106229"/>
                <a:gd name="connsiteY1" fmla="*/ 0 h 567135"/>
                <a:gd name="connsiteX2" fmla="*/ 3106229 w 3106229"/>
                <a:gd name="connsiteY2" fmla="*/ 567134 h 567135"/>
                <a:gd name="connsiteX3" fmla="*/ 0 w 3106229"/>
                <a:gd name="connsiteY3" fmla="*/ 567135 h 567135"/>
                <a:gd name="connsiteX0" fmla="*/ 0 w 3106229"/>
                <a:gd name="connsiteY0" fmla="*/ 567136 h 567136"/>
                <a:gd name="connsiteX1" fmla="*/ 2142717 w 3106229"/>
                <a:gd name="connsiteY1" fmla="*/ 0 h 567136"/>
                <a:gd name="connsiteX2" fmla="*/ 3106229 w 3106229"/>
                <a:gd name="connsiteY2" fmla="*/ 567135 h 567136"/>
                <a:gd name="connsiteX3" fmla="*/ 0 w 3106229"/>
                <a:gd name="connsiteY3" fmla="*/ 567136 h 567136"/>
                <a:gd name="connsiteX0" fmla="*/ 0 w 3106229"/>
                <a:gd name="connsiteY0" fmla="*/ 523376 h 523376"/>
                <a:gd name="connsiteX1" fmla="*/ 2137514 w 3106229"/>
                <a:gd name="connsiteY1" fmla="*/ 0 h 523376"/>
                <a:gd name="connsiteX2" fmla="*/ 3106229 w 3106229"/>
                <a:gd name="connsiteY2" fmla="*/ 523375 h 523376"/>
                <a:gd name="connsiteX3" fmla="*/ 0 w 3106229"/>
                <a:gd name="connsiteY3" fmla="*/ 523376 h 523376"/>
                <a:gd name="connsiteX0" fmla="*/ 0 w 3106229"/>
                <a:gd name="connsiteY0" fmla="*/ 523437 h 523437"/>
                <a:gd name="connsiteX1" fmla="*/ 2137820 w 3106229"/>
                <a:gd name="connsiteY1" fmla="*/ 0 h 523437"/>
                <a:gd name="connsiteX2" fmla="*/ 3106229 w 3106229"/>
                <a:gd name="connsiteY2" fmla="*/ 523436 h 523437"/>
                <a:gd name="connsiteX3" fmla="*/ 0 w 3106229"/>
                <a:gd name="connsiteY3" fmla="*/ 523437 h 523437"/>
                <a:gd name="connsiteX0" fmla="*/ 0 w 3106229"/>
                <a:gd name="connsiteY0" fmla="*/ 556500 h 556500"/>
                <a:gd name="connsiteX1" fmla="*/ 2138126 w 3106229"/>
                <a:gd name="connsiteY1" fmla="*/ 0 h 556500"/>
                <a:gd name="connsiteX2" fmla="*/ 3106229 w 3106229"/>
                <a:gd name="connsiteY2" fmla="*/ 556499 h 556500"/>
                <a:gd name="connsiteX3" fmla="*/ 0 w 3106229"/>
                <a:gd name="connsiteY3" fmla="*/ 556500 h 556500"/>
                <a:gd name="connsiteX0" fmla="*/ 0 w 3106229"/>
                <a:gd name="connsiteY0" fmla="*/ 556500 h 556501"/>
                <a:gd name="connsiteX1" fmla="*/ 2138126 w 3106229"/>
                <a:gd name="connsiteY1" fmla="*/ 0 h 556501"/>
                <a:gd name="connsiteX2" fmla="*/ 3106229 w 3106229"/>
                <a:gd name="connsiteY2" fmla="*/ 556501 h 556501"/>
                <a:gd name="connsiteX3" fmla="*/ 0 w 3106229"/>
                <a:gd name="connsiteY3" fmla="*/ 556500 h 556501"/>
                <a:gd name="connsiteX0" fmla="*/ 0 w 3106229"/>
                <a:gd name="connsiteY0" fmla="*/ 473929 h 473930"/>
                <a:gd name="connsiteX1" fmla="*/ 2287180 w 3106229"/>
                <a:gd name="connsiteY1" fmla="*/ 0 h 473930"/>
                <a:gd name="connsiteX2" fmla="*/ 3106229 w 3106229"/>
                <a:gd name="connsiteY2" fmla="*/ 473930 h 473930"/>
                <a:gd name="connsiteX3" fmla="*/ 0 w 3106229"/>
                <a:gd name="connsiteY3" fmla="*/ 473929 h 473930"/>
                <a:gd name="connsiteX0" fmla="*/ 0 w 3106229"/>
                <a:gd name="connsiteY0" fmla="*/ 479629 h 479629"/>
                <a:gd name="connsiteX1" fmla="*/ 2287180 w 3106229"/>
                <a:gd name="connsiteY1" fmla="*/ 0 h 479629"/>
                <a:gd name="connsiteX2" fmla="*/ 3106229 w 3106229"/>
                <a:gd name="connsiteY2" fmla="*/ 473930 h 479629"/>
                <a:gd name="connsiteX3" fmla="*/ 0 w 3106229"/>
                <a:gd name="connsiteY3" fmla="*/ 479629 h 479629"/>
                <a:gd name="connsiteX0" fmla="*/ 0 w 3073173"/>
                <a:gd name="connsiteY0" fmla="*/ 485148 h 485148"/>
                <a:gd name="connsiteX1" fmla="*/ 2254124 w 3073173"/>
                <a:gd name="connsiteY1" fmla="*/ 0 h 485148"/>
                <a:gd name="connsiteX2" fmla="*/ 3073173 w 3073173"/>
                <a:gd name="connsiteY2" fmla="*/ 473930 h 485148"/>
                <a:gd name="connsiteX3" fmla="*/ 0 w 3073173"/>
                <a:gd name="connsiteY3" fmla="*/ 485148 h 485148"/>
              </a:gdLst>
              <a:ahLst/>
              <a:cxnLst>
                <a:cxn ang="0">
                  <a:pos x="connsiteX0" y="connsiteY0"/>
                </a:cxn>
                <a:cxn ang="0">
                  <a:pos x="connsiteX1" y="connsiteY1"/>
                </a:cxn>
                <a:cxn ang="0">
                  <a:pos x="connsiteX2" y="connsiteY2"/>
                </a:cxn>
                <a:cxn ang="0">
                  <a:pos x="connsiteX3" y="connsiteY3"/>
                </a:cxn>
              </a:cxnLst>
              <a:rect l="l" t="t" r="r" b="b"/>
              <a:pathLst>
                <a:path w="3073173" h="485148">
                  <a:moveTo>
                    <a:pt x="0" y="485148"/>
                  </a:moveTo>
                  <a:lnTo>
                    <a:pt x="2254124" y="0"/>
                  </a:lnTo>
                  <a:lnTo>
                    <a:pt x="3073173" y="473930"/>
                  </a:lnTo>
                  <a:lnTo>
                    <a:pt x="0" y="485148"/>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9" name="490 Triángulo isósceles"/>
            <p:cNvSpPr/>
            <p:nvPr userDrawn="1"/>
          </p:nvSpPr>
          <p:spPr>
            <a:xfrm>
              <a:off x="4777624" y="470651"/>
              <a:ext cx="2837306" cy="604429"/>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2900452"/>
                <a:gd name="connsiteY0" fmla="*/ 484505 h 484505"/>
                <a:gd name="connsiteX1" fmla="*/ 856298 w 2900452"/>
                <a:gd name="connsiteY1" fmla="*/ 0 h 484505"/>
                <a:gd name="connsiteX2" fmla="*/ 2900452 w 2900452"/>
                <a:gd name="connsiteY2" fmla="*/ 484505 h 484505"/>
                <a:gd name="connsiteX3" fmla="*/ 0 w 2900452"/>
                <a:gd name="connsiteY3" fmla="*/ 484505 h 484505"/>
                <a:gd name="connsiteX0" fmla="*/ 0 w 2856786"/>
                <a:gd name="connsiteY0" fmla="*/ 484505 h 486767"/>
                <a:gd name="connsiteX1" fmla="*/ 856298 w 2856786"/>
                <a:gd name="connsiteY1" fmla="*/ 0 h 486767"/>
                <a:gd name="connsiteX2" fmla="*/ 2856786 w 2856786"/>
                <a:gd name="connsiteY2" fmla="*/ 486767 h 486767"/>
                <a:gd name="connsiteX3" fmla="*/ 0 w 2856786"/>
                <a:gd name="connsiteY3" fmla="*/ 484505 h 486767"/>
                <a:gd name="connsiteX0" fmla="*/ 0 w 2818219"/>
                <a:gd name="connsiteY0" fmla="*/ 484505 h 492636"/>
                <a:gd name="connsiteX1" fmla="*/ 856298 w 2818219"/>
                <a:gd name="connsiteY1" fmla="*/ 0 h 492636"/>
                <a:gd name="connsiteX2" fmla="*/ 2818219 w 2818219"/>
                <a:gd name="connsiteY2" fmla="*/ 492636 h 492636"/>
                <a:gd name="connsiteX3" fmla="*/ 0 w 2818219"/>
                <a:gd name="connsiteY3" fmla="*/ 484505 h 492636"/>
                <a:gd name="connsiteX0" fmla="*/ 0 w 2862287"/>
                <a:gd name="connsiteY0" fmla="*/ 484505 h 512663"/>
                <a:gd name="connsiteX1" fmla="*/ 856298 w 2862287"/>
                <a:gd name="connsiteY1" fmla="*/ 0 h 512663"/>
                <a:gd name="connsiteX2" fmla="*/ 2862287 w 2862287"/>
                <a:gd name="connsiteY2" fmla="*/ 512663 h 512663"/>
                <a:gd name="connsiteX3" fmla="*/ 0 w 2862287"/>
                <a:gd name="connsiteY3" fmla="*/ 484505 h 512663"/>
                <a:gd name="connsiteX0" fmla="*/ 0 w 2862287"/>
                <a:gd name="connsiteY0" fmla="*/ 484505 h 499659"/>
                <a:gd name="connsiteX1" fmla="*/ 856298 w 2862287"/>
                <a:gd name="connsiteY1" fmla="*/ 0 h 499659"/>
                <a:gd name="connsiteX2" fmla="*/ 2862287 w 2862287"/>
                <a:gd name="connsiteY2" fmla="*/ 499659 h 499659"/>
                <a:gd name="connsiteX3" fmla="*/ 0 w 2862287"/>
                <a:gd name="connsiteY3" fmla="*/ 484505 h 499659"/>
                <a:gd name="connsiteX0" fmla="*/ 0 w 2862287"/>
                <a:gd name="connsiteY0" fmla="*/ 578252 h 593406"/>
                <a:gd name="connsiteX1" fmla="*/ 820613 w 2862287"/>
                <a:gd name="connsiteY1" fmla="*/ 0 h 593406"/>
                <a:gd name="connsiteX2" fmla="*/ 2862287 w 2862287"/>
                <a:gd name="connsiteY2" fmla="*/ 593406 h 593406"/>
                <a:gd name="connsiteX3" fmla="*/ 0 w 2862287"/>
                <a:gd name="connsiteY3" fmla="*/ 578252 h 593406"/>
                <a:gd name="connsiteX0" fmla="*/ 0 w 2862287"/>
                <a:gd name="connsiteY0" fmla="*/ 604429 h 604429"/>
                <a:gd name="connsiteX1" fmla="*/ 820613 w 2862287"/>
                <a:gd name="connsiteY1" fmla="*/ 0 h 604429"/>
                <a:gd name="connsiteX2" fmla="*/ 2862287 w 2862287"/>
                <a:gd name="connsiteY2" fmla="*/ 593406 h 604429"/>
                <a:gd name="connsiteX3" fmla="*/ 0 w 2862287"/>
                <a:gd name="connsiteY3" fmla="*/ 604429 h 604429"/>
              </a:gdLst>
              <a:ahLst/>
              <a:cxnLst>
                <a:cxn ang="0">
                  <a:pos x="connsiteX0" y="connsiteY0"/>
                </a:cxn>
                <a:cxn ang="0">
                  <a:pos x="connsiteX1" y="connsiteY1"/>
                </a:cxn>
                <a:cxn ang="0">
                  <a:pos x="connsiteX2" y="connsiteY2"/>
                </a:cxn>
                <a:cxn ang="0">
                  <a:pos x="connsiteX3" y="connsiteY3"/>
                </a:cxn>
              </a:cxnLst>
              <a:rect l="l" t="t" r="r" b="b"/>
              <a:pathLst>
                <a:path w="2862287" h="604429">
                  <a:moveTo>
                    <a:pt x="0" y="604429"/>
                  </a:moveTo>
                  <a:lnTo>
                    <a:pt x="820613" y="0"/>
                  </a:lnTo>
                  <a:lnTo>
                    <a:pt x="2862287" y="593406"/>
                  </a:lnTo>
                  <a:lnTo>
                    <a:pt x="0" y="60442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21" name="491 Triángulo isósceles"/>
            <p:cNvSpPr/>
            <p:nvPr userDrawn="1"/>
          </p:nvSpPr>
          <p:spPr>
            <a:xfrm flipV="1">
              <a:off x="6196849" y="13451"/>
              <a:ext cx="1525558" cy="1013650"/>
            </a:xfrm>
            <a:custGeom>
              <a:avLst/>
              <a:gdLst>
                <a:gd name="connsiteX0" fmla="*/ 0 w 1147445"/>
                <a:gd name="connsiteY0" fmla="*/ 638810 h 638810"/>
                <a:gd name="connsiteX1" fmla="*/ 573723 w 1147445"/>
                <a:gd name="connsiteY1" fmla="*/ 0 h 638810"/>
                <a:gd name="connsiteX2" fmla="*/ 1147445 w 1147445"/>
                <a:gd name="connsiteY2" fmla="*/ 638810 h 638810"/>
                <a:gd name="connsiteX3" fmla="*/ 0 w 1147445"/>
                <a:gd name="connsiteY3" fmla="*/ 638810 h 638810"/>
                <a:gd name="connsiteX0" fmla="*/ 0 w 1147445"/>
                <a:gd name="connsiteY0" fmla="*/ 1013383 h 1013383"/>
                <a:gd name="connsiteX1" fmla="*/ 1147445 w 1147445"/>
                <a:gd name="connsiteY1" fmla="*/ 0 h 1013383"/>
                <a:gd name="connsiteX2" fmla="*/ 1147445 w 1147445"/>
                <a:gd name="connsiteY2" fmla="*/ 1013383 h 1013383"/>
                <a:gd name="connsiteX3" fmla="*/ 0 w 1147445"/>
                <a:gd name="connsiteY3" fmla="*/ 1013383 h 1013383"/>
                <a:gd name="connsiteX0" fmla="*/ 0 w 1538543"/>
                <a:gd name="connsiteY0" fmla="*/ 1013142 h 1013383"/>
                <a:gd name="connsiteX1" fmla="*/ 1538543 w 1538543"/>
                <a:gd name="connsiteY1" fmla="*/ 0 h 1013383"/>
                <a:gd name="connsiteX2" fmla="*/ 1538543 w 1538543"/>
                <a:gd name="connsiteY2" fmla="*/ 1013383 h 1013383"/>
                <a:gd name="connsiteX3" fmla="*/ 0 w 1538543"/>
                <a:gd name="connsiteY3" fmla="*/ 1013142 h 1013383"/>
              </a:gdLst>
              <a:ahLst/>
              <a:cxnLst>
                <a:cxn ang="0">
                  <a:pos x="connsiteX0" y="connsiteY0"/>
                </a:cxn>
                <a:cxn ang="0">
                  <a:pos x="connsiteX1" y="connsiteY1"/>
                </a:cxn>
                <a:cxn ang="0">
                  <a:pos x="connsiteX2" y="connsiteY2"/>
                </a:cxn>
                <a:cxn ang="0">
                  <a:pos x="connsiteX3" y="connsiteY3"/>
                </a:cxn>
              </a:cxnLst>
              <a:rect l="l" t="t" r="r" b="b"/>
              <a:pathLst>
                <a:path w="1538543" h="1013383">
                  <a:moveTo>
                    <a:pt x="0" y="1013142"/>
                  </a:moveTo>
                  <a:lnTo>
                    <a:pt x="1538543" y="0"/>
                  </a:lnTo>
                  <a:lnTo>
                    <a:pt x="1538543" y="1013383"/>
                  </a:lnTo>
                  <a:lnTo>
                    <a:pt x="0" y="1013142"/>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sp>
        <p:nvSpPr>
          <p:cNvPr id="20" name="19 CuadroTexto"/>
          <p:cNvSpPr txBox="1"/>
          <p:nvPr/>
        </p:nvSpPr>
        <p:spPr>
          <a:xfrm>
            <a:off x="3775177" y="22695"/>
            <a:ext cx="4758268" cy="492443"/>
          </a:xfrm>
          <a:prstGeom prst="rect">
            <a:avLst/>
          </a:prstGeom>
          <a:noFill/>
        </p:spPr>
        <p:txBody>
          <a:bodyPr wrap="square" rtlCol="0">
            <a:spAutoFit/>
          </a:bodyPr>
          <a:lstStyle/>
          <a:p>
            <a:pPr algn="ctr"/>
            <a:r>
              <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EVALUACIÓN DE CONSISTENCIA Y RESULTADOS </a:t>
            </a:r>
          </a:p>
          <a:p>
            <a:pPr algn="ctr"/>
            <a:r>
              <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p>
        </p:txBody>
      </p:sp>
      <p:sp>
        <p:nvSpPr>
          <p:cNvPr id="30"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
        <p:nvSpPr>
          <p:cNvPr id="4" name="CuadroTexto 3">
            <a:extLst>
              <a:ext uri="{FF2B5EF4-FFF2-40B4-BE49-F238E27FC236}">
                <a16:creationId xmlns:a16="http://schemas.microsoft.com/office/drawing/2014/main" id="{7362EF66-85BD-C4B7-8A50-2AA2D82B4851}"/>
              </a:ext>
            </a:extLst>
          </p:cNvPr>
          <p:cNvSpPr txBox="1"/>
          <p:nvPr userDrawn="1"/>
        </p:nvSpPr>
        <p:spPr>
          <a:xfrm>
            <a:off x="3771898" y="511292"/>
            <a:ext cx="4832550" cy="276999"/>
          </a:xfrm>
          <a:prstGeom prst="rect">
            <a:avLst/>
          </a:prstGeom>
          <a:noFill/>
        </p:spPr>
        <p:txBody>
          <a:bodyPr wrap="square">
            <a:spAutoFit/>
          </a:bodyPr>
          <a:lstStyle/>
          <a:p>
            <a:pPr algn="ctr"/>
            <a:r>
              <a:rPr lang="es-MX" sz="1200" b="1" dirty="0">
                <a:solidFill>
                  <a:schemeClr val="tx1"/>
                </a:solidFill>
                <a:effectLst>
                  <a:outerShdw blurRad="38100" dist="38100" dir="2700000" algn="tl">
                    <a:srgbClr val="000000">
                      <a:alpha val="43137"/>
                    </a:srgbClr>
                  </a:outerShdw>
                </a:effectLst>
                <a:latin typeface="Mestiza" panose="00000500000000000000" pitchFamily="50" charset="0"/>
              </a:rPr>
              <a:t>DESARROLLO DE LAS COMUNIDADES INDÍGENAS SINALOENSES</a:t>
            </a:r>
          </a:p>
        </p:txBody>
      </p:sp>
      <p:cxnSp>
        <p:nvCxnSpPr>
          <p:cNvPr id="8" name="Conector recto 7">
            <a:extLst>
              <a:ext uri="{FF2B5EF4-FFF2-40B4-BE49-F238E27FC236}">
                <a16:creationId xmlns:a16="http://schemas.microsoft.com/office/drawing/2014/main" id="{EF319BD2-1C5D-4831-5FD1-20E4B16C6AEE}"/>
              </a:ext>
            </a:extLst>
          </p:cNvPr>
          <p:cNvCxnSpPr>
            <a:cxnSpLocks/>
          </p:cNvCxnSpPr>
          <p:nvPr userDrawn="1"/>
        </p:nvCxnSpPr>
        <p:spPr>
          <a:xfrm>
            <a:off x="-17850" y="836712"/>
            <a:ext cx="9180512" cy="0"/>
          </a:xfrm>
          <a:prstGeom prst="line">
            <a:avLst/>
          </a:prstGeom>
          <a:ln w="38100">
            <a:solidFill>
              <a:srgbClr val="651D3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895B5F5-A954-9697-9B67-7C7A1EAEC252}"/>
              </a:ext>
            </a:extLst>
          </p:cNvPr>
          <p:cNvCxnSpPr>
            <a:cxnSpLocks/>
          </p:cNvCxnSpPr>
          <p:nvPr userDrawn="1"/>
        </p:nvCxnSpPr>
        <p:spPr>
          <a:xfrm>
            <a:off x="-18662" y="6669360"/>
            <a:ext cx="9180512" cy="0"/>
          </a:xfrm>
          <a:prstGeom prst="line">
            <a:avLst/>
          </a:prstGeom>
          <a:ln w="38100">
            <a:solidFill>
              <a:srgbClr val="C9C2BA"/>
            </a:solidFill>
          </a:ln>
        </p:spPr>
        <p:style>
          <a:lnRef idx="1">
            <a:schemeClr val="accent1"/>
          </a:lnRef>
          <a:fillRef idx="0">
            <a:schemeClr val="accent1"/>
          </a:fillRef>
          <a:effectRef idx="0">
            <a:schemeClr val="accent1"/>
          </a:effectRef>
          <a:fontRef idx="minor">
            <a:schemeClr val="tx1"/>
          </a:fontRef>
        </p:style>
      </p:cxnSp>
      <p:pic>
        <p:nvPicPr>
          <p:cNvPr id="22" name="1 Imagen" descr="Logotipo, nombre de la empresa&#10;&#10;Descripción generada automáticamente"/>
          <p:cNvPicPr/>
          <p:nvPr userDrawn="1"/>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30" t="28403" r="12347" b="28624"/>
          <a:stretch/>
        </p:blipFill>
        <p:spPr>
          <a:xfrm>
            <a:off x="1187624" y="44624"/>
            <a:ext cx="1980000" cy="756000"/>
          </a:xfrm>
          <a:prstGeom prst="rect">
            <a:avLst/>
          </a:prstGeom>
        </p:spPr>
      </p:pic>
      <p:pic>
        <p:nvPicPr>
          <p:cNvPr id="24" name="Imagen 23"/>
          <p:cNvPicPr/>
          <p:nvPr userDrawn="1"/>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9512" y="-27385"/>
            <a:ext cx="880377" cy="859649"/>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1</a:t>
            </a:fld>
            <a:endParaRPr lang="es-MX"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331304054"/>
              </p:ext>
            </p:extLst>
          </p:nvPr>
        </p:nvGraphicFramePr>
        <p:xfrm>
          <a:off x="444378" y="1484784"/>
          <a:ext cx="8376094" cy="1065975"/>
        </p:xfrm>
        <a:graphic>
          <a:graphicData uri="http://schemas.openxmlformats.org/drawingml/2006/table">
            <a:tbl>
              <a:tblPr firstRow="1" bandRow="1">
                <a:effectLst/>
                <a:tableStyleId>{5C22544A-7EE6-4342-B048-85BDC9FD1C3A}</a:tableStyleId>
              </a:tblPr>
              <a:tblGrid>
                <a:gridCol w="8376094">
                  <a:extLst>
                    <a:ext uri="{9D8B030D-6E8A-4147-A177-3AD203B41FA5}">
                      <a16:colId xmlns:a16="http://schemas.microsoft.com/office/drawing/2014/main" val="20000"/>
                    </a:ext>
                  </a:extLst>
                </a:gridCol>
              </a:tblGrid>
              <a:tr h="890830">
                <a:tc>
                  <a:txBody>
                    <a:bodyPr/>
                    <a:lstStyle/>
                    <a:p>
                      <a:pPr algn="just">
                        <a:lnSpc>
                          <a:spcPct val="150000"/>
                        </a:lnSpc>
                        <a:spcAft>
                          <a:spcPts val="0"/>
                        </a:spcAft>
                      </a:pPr>
                      <a:r>
                        <a:rPr lang="es-MX" sz="1100" b="0" dirty="0">
                          <a:solidFill>
                            <a:schemeClr val="tx1"/>
                          </a:solidFill>
                          <a:effectLst/>
                          <a:latin typeface="Mestiza" panose="00000500000000000000" pitchFamily="50" charset="0"/>
                          <a:ea typeface="Calibri"/>
                          <a:cs typeface="Times New Roman"/>
                        </a:rPr>
                        <a:t>El programa </a:t>
                      </a:r>
                      <a:r>
                        <a:rPr lang="es-MX" sz="1100" b="1" dirty="0">
                          <a:solidFill>
                            <a:schemeClr val="tx1"/>
                          </a:solidFill>
                          <a:effectLst/>
                          <a:latin typeface="Mestiza" panose="00000500000000000000" pitchFamily="50" charset="0"/>
                          <a:ea typeface="Calibri"/>
                          <a:cs typeface="Times New Roman"/>
                        </a:rPr>
                        <a:t>Desarrollo</a:t>
                      </a:r>
                      <a:r>
                        <a:rPr lang="es-MX" sz="1100" b="1" baseline="0" dirty="0">
                          <a:solidFill>
                            <a:schemeClr val="tx1"/>
                          </a:solidFill>
                          <a:effectLst/>
                          <a:latin typeface="Mestiza" panose="00000500000000000000" pitchFamily="50" charset="0"/>
                          <a:ea typeface="Calibri"/>
                          <a:cs typeface="Times New Roman"/>
                        </a:rPr>
                        <a:t> de las Comunidades Indígenas Sinaloenses</a:t>
                      </a:r>
                      <a:r>
                        <a:rPr lang="es-MX" sz="1100" b="0" baseline="0" dirty="0">
                          <a:solidFill>
                            <a:schemeClr val="tx1"/>
                          </a:solidFill>
                          <a:effectLst/>
                          <a:latin typeface="Mestiza" panose="00000500000000000000" pitchFamily="50" charset="0"/>
                          <a:ea typeface="Calibri"/>
                          <a:cs typeface="Times New Roman"/>
                        </a:rPr>
                        <a:t> es operado por la COPACIS y fue creado en el año 1998. El objetivo general del programa es la promoción y gestión de diversos apoyos al sector indígena y fomentar la coordinación institucional con los diferentes niveles de gobierno, con el fin de contribuir para el mejoramiento de las condicionales de la vida dentro de las comunidades indígenas de Sinaloa, y la preservación de los diversos pueblos indígenas.</a:t>
                      </a:r>
                      <a:endParaRPr lang="es-MX" sz="1100" b="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3 CuadroTexto">
            <a:extLst>
              <a:ext uri="{FF2B5EF4-FFF2-40B4-BE49-F238E27FC236}">
                <a16:creationId xmlns:a16="http://schemas.microsoft.com/office/drawing/2014/main" id="{4A9E74F1-8E17-4916-A51F-D8C478B0A13E}"/>
              </a:ext>
            </a:extLst>
          </p:cNvPr>
          <p:cNvSpPr txBox="1"/>
          <p:nvPr/>
        </p:nvSpPr>
        <p:spPr>
          <a:xfrm>
            <a:off x="607987" y="1002214"/>
            <a:ext cx="4684093" cy="338554"/>
          </a:xfrm>
          <a:prstGeom prst="rect">
            <a:avLst/>
          </a:prstGeom>
          <a:noFill/>
        </p:spPr>
        <p:txBody>
          <a:bodyPr wrap="square" rtlCol="0">
            <a:spAutoFit/>
          </a:bodyPr>
          <a:lstStyle/>
          <a:p>
            <a:r>
              <a:rPr lang="es-MX" sz="1600" b="1" dirty="0">
                <a:solidFill>
                  <a:srgbClr val="651D32"/>
                </a:solidFill>
                <a:effectLst>
                  <a:outerShdw blurRad="38100" dist="38100" dir="2700000" algn="tl">
                    <a:srgbClr val="000000">
                      <a:alpha val="43137"/>
                    </a:srgbClr>
                  </a:outerShdw>
                </a:effectLst>
                <a:latin typeface="Mestiza" panose="00000500000000000000" pitchFamily="50" charset="0"/>
              </a:rPr>
              <a:t>Descripción del Programa</a:t>
            </a:r>
          </a:p>
        </p:txBody>
      </p:sp>
      <p:sp>
        <p:nvSpPr>
          <p:cNvPr id="6" name="4 Elipse">
            <a:extLst>
              <a:ext uri="{FF2B5EF4-FFF2-40B4-BE49-F238E27FC236}">
                <a16:creationId xmlns:a16="http://schemas.microsoft.com/office/drawing/2014/main" id="{9A6297A6-2255-4B14-AB75-F1093ADB9269}"/>
              </a:ext>
            </a:extLst>
          </p:cNvPr>
          <p:cNvSpPr>
            <a:spLocks noChangeAspect="1"/>
          </p:cNvSpPr>
          <p:nvPr/>
        </p:nvSpPr>
        <p:spPr>
          <a:xfrm>
            <a:off x="251520" y="969692"/>
            <a:ext cx="371108" cy="371108"/>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1</a:t>
            </a:r>
          </a:p>
        </p:txBody>
      </p:sp>
      <p:graphicFrame>
        <p:nvGraphicFramePr>
          <p:cNvPr id="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057944655"/>
              </p:ext>
            </p:extLst>
          </p:nvPr>
        </p:nvGraphicFramePr>
        <p:xfrm>
          <a:off x="4595167" y="2636912"/>
          <a:ext cx="4104455" cy="2574735"/>
        </p:xfrm>
        <a:graphic>
          <a:graphicData uri="http://schemas.openxmlformats.org/drawingml/2006/table">
            <a:tbl>
              <a:tblPr firstRow="1" bandRow="1">
                <a:effectLst/>
                <a:tableStyleId>{5C22544A-7EE6-4342-B048-85BDC9FD1C3A}</a:tableStyleId>
              </a:tblPr>
              <a:tblGrid>
                <a:gridCol w="4104455">
                  <a:extLst>
                    <a:ext uri="{9D8B030D-6E8A-4147-A177-3AD203B41FA5}">
                      <a16:colId xmlns:a16="http://schemas.microsoft.com/office/drawing/2014/main" val="20000"/>
                    </a:ext>
                  </a:extLst>
                </a:gridCol>
              </a:tblGrid>
              <a:tr h="1023334">
                <a:tc>
                  <a:txBody>
                    <a:bodyPr/>
                    <a:lstStyle/>
                    <a:p>
                      <a:pPr marL="171450" indent="-171450" algn="just">
                        <a:lnSpc>
                          <a:spcPct val="150000"/>
                        </a:lnSpc>
                        <a:spcAft>
                          <a:spcPts val="0"/>
                        </a:spcAft>
                        <a:buClr>
                          <a:srgbClr val="C9C2BA"/>
                        </a:buClr>
                        <a:buFont typeface="Wingdings" panose="05000000000000000000" pitchFamily="2" charset="2"/>
                        <a:buChar char="v"/>
                      </a:pPr>
                      <a:r>
                        <a:rPr lang="es-MX" sz="1100" b="0" dirty="0">
                          <a:solidFill>
                            <a:schemeClr val="tx1"/>
                          </a:solidFill>
                          <a:effectLst/>
                          <a:latin typeface="Mestiza" panose="00000500000000000000" pitchFamily="50" charset="0"/>
                          <a:ea typeface="Calibri"/>
                          <a:cs typeface="Times New Roman"/>
                        </a:rPr>
                        <a:t>Proyectos que lleva a cabo el programa:</a:t>
                      </a:r>
                    </a:p>
                    <a:p>
                      <a:pPr marL="360000" indent="-171450" algn="just">
                        <a:lnSpc>
                          <a:spcPct val="150000"/>
                        </a:lnSpc>
                        <a:spcAft>
                          <a:spcPts val="0"/>
                        </a:spcAft>
                        <a:buClr>
                          <a:srgbClr val="C9C2BA"/>
                        </a:buClr>
                        <a:buFont typeface="Wingdings" panose="05000000000000000000" pitchFamily="2" charset="2"/>
                        <a:buChar char="§"/>
                      </a:pPr>
                      <a:r>
                        <a:rPr lang="es-MX" sz="1100" b="0" dirty="0">
                          <a:solidFill>
                            <a:schemeClr val="tx1"/>
                          </a:solidFill>
                          <a:effectLst/>
                          <a:latin typeface="Mestiza" panose="00000500000000000000" pitchFamily="50" charset="0"/>
                          <a:ea typeface="Calibri"/>
                          <a:cs typeface="Times New Roman"/>
                        </a:rPr>
                        <a:t>Gestión de la entrega de apoyos a centros ceremoniales reconocidos por el Gobierno del Estado.</a:t>
                      </a:r>
                    </a:p>
                    <a:p>
                      <a:pPr marL="360000" indent="-171450" algn="just">
                        <a:lnSpc>
                          <a:spcPct val="150000"/>
                        </a:lnSpc>
                        <a:spcAft>
                          <a:spcPts val="0"/>
                        </a:spcAft>
                        <a:buClr>
                          <a:srgbClr val="C9C2BA"/>
                        </a:buClr>
                        <a:buFont typeface="Wingdings" panose="05000000000000000000" pitchFamily="2" charset="2"/>
                        <a:buChar char="§"/>
                      </a:pPr>
                      <a:r>
                        <a:rPr lang="es-MX" sz="1100" b="0" dirty="0">
                          <a:solidFill>
                            <a:schemeClr val="tx1"/>
                          </a:solidFill>
                          <a:effectLst/>
                          <a:latin typeface="Mestiza" panose="00000500000000000000" pitchFamily="50" charset="0"/>
                          <a:ea typeface="Calibri"/>
                          <a:cs typeface="Times New Roman"/>
                        </a:rPr>
                        <a:t>Gestión de la entrega de apoyos para la realización de festividades tradicionales.</a:t>
                      </a:r>
                    </a:p>
                    <a:p>
                      <a:pPr marL="360000" indent="-171450" algn="just">
                        <a:lnSpc>
                          <a:spcPct val="150000"/>
                        </a:lnSpc>
                        <a:spcAft>
                          <a:spcPts val="0"/>
                        </a:spcAft>
                        <a:buClr>
                          <a:srgbClr val="C9C2BA"/>
                        </a:buClr>
                        <a:buFont typeface="Wingdings" panose="05000000000000000000" pitchFamily="2" charset="2"/>
                        <a:buChar char="§"/>
                      </a:pPr>
                      <a:r>
                        <a:rPr lang="es-MX" sz="1100" b="0" dirty="0">
                          <a:solidFill>
                            <a:schemeClr val="tx1"/>
                          </a:solidFill>
                          <a:effectLst/>
                          <a:latin typeface="Mestiza" panose="00000500000000000000" pitchFamily="50" charset="0"/>
                          <a:ea typeface="Calibri"/>
                          <a:cs typeface="Times New Roman"/>
                        </a:rPr>
                        <a:t>Gestión de la entrega de apoyos de despensas alimenticias de granos básicos (maíz, frijol y arroz), lámina galvanizada y colchonetas o cobijas, para los grupos vulnerables indígenas de la zona serrana de los municipios de El Fuerte, Choix y Sinaloa.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CuadroTexto 3">
            <a:extLst>
              <a:ext uri="{FF2B5EF4-FFF2-40B4-BE49-F238E27FC236}">
                <a16:creationId xmlns:a16="http://schemas.microsoft.com/office/drawing/2014/main" id="{3BEB565C-885A-424D-908D-510D187F7023}"/>
              </a:ext>
            </a:extLst>
          </p:cNvPr>
          <p:cNvSpPr txBox="1"/>
          <p:nvPr/>
        </p:nvSpPr>
        <p:spPr>
          <a:xfrm>
            <a:off x="444378" y="2636912"/>
            <a:ext cx="4104455" cy="3869457"/>
          </a:xfrm>
          <a:prstGeom prst="rect">
            <a:avLst/>
          </a:prstGeom>
          <a:noFill/>
        </p:spPr>
        <p:txBody>
          <a:bodyPr wrap="square" rtlCol="0">
            <a:spAutoFit/>
          </a:bodyPr>
          <a:lstStyle/>
          <a:p>
            <a:pPr marL="171450" indent="-171450" algn="just">
              <a:lnSpc>
                <a:spcPct val="150000"/>
              </a:lnSpc>
              <a:buClr>
                <a:srgbClr val="C9C2BA"/>
              </a:buClr>
              <a:buFont typeface="Wingdings" panose="05000000000000000000" pitchFamily="2" charset="2"/>
              <a:buChar char="v"/>
            </a:pPr>
            <a:r>
              <a:rPr lang="es-ES" sz="1100" dirty="0">
                <a:latin typeface="Mestiza" panose="00000500000000000000" pitchFamily="50" charset="0"/>
                <a:ea typeface="Calibri"/>
                <a:cs typeface="Times New Roman"/>
              </a:rPr>
              <a:t>Algunas de las actividades que se realizan en el programa son:</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Dar seguimiento y evaluar el impacto de las fiestas tradicionales de los pueblos y comunidades indígenas.</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Ampliar los apoyos económicos en los centros ceremoniales de las comunidades indígenas.</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Ampliar los proyectos económicos en fiestas tradicionales indígenas. </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Dar seguimiento y evaluar el impacto de las fiesta tradicional de los pueblos y comunidades indígenas. </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Presentación del programa de capacitación de la Academia Yoreme. </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Convocatoria en los centros ceremoniales de las comunidades indígena. </a:t>
            </a:r>
          </a:p>
          <a:p>
            <a:pPr marL="360000" indent="-228600" algn="just">
              <a:lnSpc>
                <a:spcPct val="150000"/>
              </a:lnSpc>
              <a:buClr>
                <a:srgbClr val="C9C2BA"/>
              </a:buClr>
              <a:buFont typeface="Wingdings" panose="05000000000000000000" pitchFamily="2" charset="2"/>
              <a:buChar char="§"/>
            </a:pPr>
            <a:r>
              <a:rPr lang="es-ES" sz="1100" dirty="0">
                <a:latin typeface="Mestiza" panose="00000500000000000000" pitchFamily="50" charset="0"/>
              </a:rPr>
              <a:t>Implementación de la capacitación de las lenguas indígenas en los centros ceremoniales de Sinaloa. </a:t>
            </a:r>
          </a:p>
        </p:txBody>
      </p:sp>
    </p:spTree>
    <p:extLst>
      <p:ext uri="{BB962C8B-B14F-4D97-AF65-F5344CB8AC3E}">
        <p14:creationId xmlns:p14="http://schemas.microsoft.com/office/powerpoint/2010/main" val="238480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10</a:t>
            </a:fld>
            <a:endParaRPr lang="es-MX" dirty="0"/>
          </a:p>
        </p:txBody>
      </p:sp>
      <p:sp>
        <p:nvSpPr>
          <p:cNvPr id="21" name="20 Elipse"/>
          <p:cNvSpPr/>
          <p:nvPr/>
        </p:nvSpPr>
        <p:spPr>
          <a:xfrm>
            <a:off x="240760" y="980728"/>
            <a:ext cx="540000" cy="540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10</a:t>
            </a:r>
          </a:p>
        </p:txBody>
      </p:sp>
      <p:sp>
        <p:nvSpPr>
          <p:cNvPr id="2" name="3 CuadroTexto">
            <a:extLst>
              <a:ext uri="{FF2B5EF4-FFF2-40B4-BE49-F238E27FC236}">
                <a16:creationId xmlns:a16="http://schemas.microsoft.com/office/drawing/2014/main" id="{98E40C20-BD6E-C708-F079-96F29A37D6BE}"/>
              </a:ext>
            </a:extLst>
          </p:cNvPr>
          <p:cNvSpPr txBox="1"/>
          <p:nvPr/>
        </p:nvSpPr>
        <p:spPr>
          <a:xfrm>
            <a:off x="748305" y="1081451"/>
            <a:ext cx="3888432" cy="338554"/>
          </a:xfrm>
          <a:prstGeom prst="rect">
            <a:avLst/>
          </a:prstGeom>
          <a:noFill/>
        </p:spPr>
        <p:txBody>
          <a:bodyPr wrap="square" rtlCol="0">
            <a:spAutoFit/>
          </a:bodyPr>
          <a:lstStyle/>
          <a:p>
            <a:r>
              <a:rPr lang="es-MX" sz="1600" b="1" dirty="0">
                <a:solidFill>
                  <a:srgbClr val="742E43"/>
                </a:solidFill>
                <a:effectLst>
                  <a:outerShdw blurRad="38100" dist="38100" dir="2700000" algn="tl">
                    <a:srgbClr val="000000">
                      <a:alpha val="43137"/>
                    </a:srgbClr>
                  </a:outerShdw>
                </a:effectLst>
                <a:latin typeface="Mestiza" panose="00000500000000000000" pitchFamily="50" charset="0"/>
              </a:rPr>
              <a:t>Valoración final de Programa</a:t>
            </a:r>
          </a:p>
        </p:txBody>
      </p:sp>
      <p:graphicFrame>
        <p:nvGraphicFramePr>
          <p:cNvPr id="7" name="Tabla 6"/>
          <p:cNvGraphicFramePr>
            <a:graphicFrameLocks noGrp="1"/>
          </p:cNvGraphicFramePr>
          <p:nvPr>
            <p:extLst>
              <p:ext uri="{D42A27DB-BD31-4B8C-83A1-F6EECF244321}">
                <p14:modId xmlns:p14="http://schemas.microsoft.com/office/powerpoint/2010/main" val="1679372440"/>
              </p:ext>
            </p:extLst>
          </p:nvPr>
        </p:nvGraphicFramePr>
        <p:xfrm>
          <a:off x="5004048" y="1853197"/>
          <a:ext cx="3600400" cy="3168352"/>
        </p:xfrm>
        <a:graphic>
          <a:graphicData uri="http://schemas.openxmlformats.org/drawingml/2006/table">
            <a:tbl>
              <a:tblPr firstRow="1" firstCol="1" bandRow="1"/>
              <a:tblGrid>
                <a:gridCol w="2498321">
                  <a:extLst>
                    <a:ext uri="{9D8B030D-6E8A-4147-A177-3AD203B41FA5}">
                      <a16:colId xmlns:a16="http://schemas.microsoft.com/office/drawing/2014/main" val="4247356916"/>
                    </a:ext>
                  </a:extLst>
                </a:gridCol>
                <a:gridCol w="1102079">
                  <a:extLst>
                    <a:ext uri="{9D8B030D-6E8A-4147-A177-3AD203B41FA5}">
                      <a16:colId xmlns:a16="http://schemas.microsoft.com/office/drawing/2014/main" val="3034536759"/>
                    </a:ext>
                  </a:extLst>
                </a:gridCol>
              </a:tblGrid>
              <a:tr h="633671">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 Tema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Calificación ponderada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5224863"/>
                  </a:ext>
                </a:extLst>
              </a:tr>
              <a:tr h="316835">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Diseño</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1.78</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131384"/>
                  </a:ext>
                </a:extLst>
              </a:tr>
              <a:tr h="633671">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Planeación y orientación a 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1.17</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38057071"/>
                  </a:ext>
                </a:extLst>
              </a:tr>
              <a:tr h="316835">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Cobertura y focalización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2.00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67443842"/>
                  </a:ext>
                </a:extLst>
              </a:tr>
              <a:tr h="316835">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Operación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1.50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1712702"/>
                  </a:ext>
                </a:extLst>
              </a:tr>
              <a:tr h="316835">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0.00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728875"/>
                  </a:ext>
                </a:extLst>
              </a:tr>
              <a:tr h="316835">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0.00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0317071"/>
                  </a:ext>
                </a:extLst>
              </a:tr>
              <a:tr h="316835">
                <a:tc>
                  <a:txBody>
                    <a:bodyPr/>
                    <a:lstStyle/>
                    <a:p>
                      <a:pPr algn="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Valoración final de la evaluación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1.07</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9336764"/>
                  </a:ext>
                </a:extLst>
              </a:tr>
            </a:tbl>
          </a:graphicData>
        </a:graphic>
      </p:graphicFrame>
      <p:graphicFrame>
        <p:nvGraphicFramePr>
          <p:cNvPr id="1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500933351"/>
              </p:ext>
            </p:extLst>
          </p:nvPr>
        </p:nvGraphicFramePr>
        <p:xfrm>
          <a:off x="539552" y="1772816"/>
          <a:ext cx="4248472" cy="3329115"/>
        </p:xfrm>
        <a:graphic>
          <a:graphicData uri="http://schemas.openxmlformats.org/drawingml/2006/table">
            <a:tbl>
              <a:tblPr firstRow="1" bandRow="1">
                <a:effectLst/>
                <a:tableStyleId>{5C22544A-7EE6-4342-B048-85BDC9FD1C3A}</a:tableStyleId>
              </a:tblPr>
              <a:tblGrid>
                <a:gridCol w="4248472">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a:solidFill>
                            <a:schemeClr val="tx1"/>
                          </a:solidFill>
                          <a:effectLst/>
                          <a:latin typeface="Mestiza" panose="00000500000000000000" pitchFamily="50" charset="0"/>
                          <a:ea typeface="Calibri"/>
                          <a:cs typeface="Times New Roman"/>
                        </a:rPr>
                        <a:t>De acuerdo a las</a:t>
                      </a:r>
                      <a:r>
                        <a:rPr lang="es-MX" sz="1100" b="0" baseline="0" dirty="0">
                          <a:solidFill>
                            <a:schemeClr val="tx1"/>
                          </a:solidFill>
                          <a:effectLst/>
                          <a:latin typeface="Mestiza" panose="00000500000000000000" pitchFamily="50" charset="0"/>
                          <a:ea typeface="Calibri"/>
                          <a:cs typeface="Times New Roman"/>
                        </a:rPr>
                        <a:t> preguntas que tienen una respuesta binaria y que presentan una calificación, se obtuvieron los resultados que se presentan en el cuadro.</a:t>
                      </a:r>
                    </a:p>
                    <a:p>
                      <a:pPr algn="just">
                        <a:lnSpc>
                          <a:spcPct val="150000"/>
                        </a:lnSpc>
                        <a:spcAft>
                          <a:spcPts val="0"/>
                        </a:spcAft>
                      </a:pPr>
                      <a:endParaRPr lang="es-MX" sz="1100" b="0" baseline="0" dirty="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MX" sz="1100" b="0" dirty="0">
                          <a:solidFill>
                            <a:schemeClr val="tx1"/>
                          </a:solidFill>
                          <a:effectLst/>
                          <a:latin typeface="Mestiza" panose="00000500000000000000" pitchFamily="50" charset="0"/>
                          <a:ea typeface="Calibri"/>
                          <a:cs typeface="Times New Roman"/>
                        </a:rPr>
                        <a:t>Como se puede observar, la puntuación global es de </a:t>
                      </a:r>
                      <a:r>
                        <a:rPr lang="es-MX" sz="1100" b="1" dirty="0">
                          <a:solidFill>
                            <a:schemeClr val="tx1"/>
                          </a:solidFill>
                          <a:effectLst/>
                          <a:latin typeface="Mestiza" panose="00000500000000000000" pitchFamily="50" charset="0"/>
                          <a:ea typeface="Calibri"/>
                          <a:cs typeface="Times New Roman"/>
                        </a:rPr>
                        <a:t>1.07</a:t>
                      </a:r>
                      <a:r>
                        <a:rPr lang="es-MX" sz="1100" b="0" dirty="0">
                          <a:solidFill>
                            <a:schemeClr val="tx1"/>
                          </a:solidFill>
                          <a:effectLst/>
                          <a:latin typeface="Mestiza" panose="00000500000000000000" pitchFamily="50" charset="0"/>
                          <a:ea typeface="Calibri"/>
                          <a:cs typeface="Times New Roman"/>
                        </a:rPr>
                        <a:t> sobre una calificación máxima de 4 para cada uno de los temas, destacándose las notas de diseño, y cobertura y focalización, sin embargo, es preciso anotar que este es el primer ejercicio de evaluación de este programa en el estado de Sinaloa por lo que </a:t>
                      </a:r>
                      <a:r>
                        <a:rPr lang="es-MX" sz="1100" b="1" dirty="0">
                          <a:solidFill>
                            <a:schemeClr val="tx1"/>
                          </a:solidFill>
                          <a:effectLst/>
                          <a:latin typeface="Mestiza" panose="00000500000000000000" pitchFamily="50" charset="0"/>
                          <a:ea typeface="Calibri"/>
                          <a:cs typeface="Times New Roman"/>
                        </a:rPr>
                        <a:t>no hay evaluaciones previas</a:t>
                      </a:r>
                      <a:r>
                        <a:rPr lang="es-MX" sz="1100" b="0" dirty="0">
                          <a:solidFill>
                            <a:schemeClr val="tx1"/>
                          </a:solidFill>
                          <a:effectLst/>
                          <a:latin typeface="Mestiza" panose="00000500000000000000" pitchFamily="50" charset="0"/>
                          <a:ea typeface="Calibri"/>
                          <a:cs typeface="Times New Roman"/>
                        </a:rPr>
                        <a:t> que permitan contestar las preguntas 16, 17, 18, 19 y 20 en la sección de Planeación y Orientación a Resultados y las preguntas 46, 47, 48, 49, 50 y 51 de la sección de Resultados.</a:t>
                      </a:r>
                      <a:endParaRPr lang="es-MX" sz="1100" b="0" baseline="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45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2</a:t>
            </a:fld>
            <a:endParaRPr lang="es-MX" dirty="0"/>
          </a:p>
        </p:txBody>
      </p:sp>
      <p:sp>
        <p:nvSpPr>
          <p:cNvPr id="13" name="12 Elipse"/>
          <p:cNvSpPr/>
          <p:nvPr/>
        </p:nvSpPr>
        <p:spPr>
          <a:xfrm>
            <a:off x="251520" y="9807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2</a:t>
            </a:r>
          </a:p>
        </p:txBody>
      </p:sp>
      <p:sp>
        <p:nvSpPr>
          <p:cNvPr id="3" name="3 CuadroTexto">
            <a:extLst>
              <a:ext uri="{FF2B5EF4-FFF2-40B4-BE49-F238E27FC236}">
                <a16:creationId xmlns:a16="http://schemas.microsoft.com/office/drawing/2014/main" id="{BE52F7A6-3E65-E1D7-B042-4D6C5DE443E6}"/>
              </a:ext>
            </a:extLst>
          </p:cNvPr>
          <p:cNvSpPr txBox="1"/>
          <p:nvPr/>
        </p:nvSpPr>
        <p:spPr>
          <a:xfrm>
            <a:off x="611560" y="1002214"/>
            <a:ext cx="2379837" cy="338554"/>
          </a:xfrm>
          <a:prstGeom prst="rect">
            <a:avLst/>
          </a:prstGeom>
          <a:noFill/>
        </p:spPr>
        <p:txBody>
          <a:bodyPr wrap="square" rtlCol="0">
            <a:spAutoFit/>
          </a:bodyPr>
          <a:lstStyle/>
          <a:p>
            <a:r>
              <a:rPr lang="es-MX" sz="1600" b="1" dirty="0">
                <a:solidFill>
                  <a:srgbClr val="992D49"/>
                </a:solidFill>
                <a:effectLst>
                  <a:outerShdw blurRad="38100" dist="38100" dir="2700000" algn="tl">
                    <a:srgbClr val="000000">
                      <a:alpha val="43137"/>
                    </a:srgbClr>
                  </a:outerShdw>
                </a:effectLst>
                <a:latin typeface="Mestiza" panose="00000500000000000000" pitchFamily="50" charset="0"/>
              </a:rPr>
              <a:t>Diseño</a:t>
            </a:r>
          </a:p>
        </p:txBody>
      </p:sp>
      <p:graphicFrame>
        <p:nvGraphicFramePr>
          <p:cNvPr id="1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432448603"/>
              </p:ext>
            </p:extLst>
          </p:nvPr>
        </p:nvGraphicFramePr>
        <p:xfrm>
          <a:off x="436920" y="1709963"/>
          <a:ext cx="3528392" cy="2323275"/>
        </p:xfrm>
        <a:graphic>
          <a:graphicData uri="http://schemas.openxmlformats.org/drawingml/2006/table">
            <a:tbl>
              <a:tblPr firstRow="1" bandRow="1">
                <a:effectLst/>
                <a:tableStyleId>{5C22544A-7EE6-4342-B048-85BDC9FD1C3A}</a:tableStyleId>
              </a:tblPr>
              <a:tblGrid>
                <a:gridCol w="3528392">
                  <a:extLst>
                    <a:ext uri="{9D8B030D-6E8A-4147-A177-3AD203B41FA5}">
                      <a16:colId xmlns:a16="http://schemas.microsoft.com/office/drawing/2014/main" val="20000"/>
                    </a:ext>
                  </a:extLst>
                </a:gridCol>
              </a:tblGrid>
              <a:tr h="792088">
                <a:tc>
                  <a:txBody>
                    <a:bodyPr/>
                    <a:lstStyle/>
                    <a:p>
                      <a:pPr algn="just">
                        <a:lnSpc>
                          <a:spcPct val="150000"/>
                        </a:lnSpc>
                        <a:spcAft>
                          <a:spcPts val="0"/>
                        </a:spcAft>
                      </a:pPr>
                      <a:r>
                        <a:rPr lang="es-MX" sz="1100" b="0" dirty="0">
                          <a:solidFill>
                            <a:schemeClr val="tx1"/>
                          </a:solidFill>
                          <a:effectLst/>
                          <a:latin typeface="Mestiza" panose="00000500000000000000" pitchFamily="50" charset="0"/>
                          <a:ea typeface="Calibri"/>
                          <a:cs typeface="Times New Roman"/>
                        </a:rPr>
                        <a:t>En este apartado, el programa </a:t>
                      </a:r>
                      <a:r>
                        <a:rPr lang="es-MX" sz="1100" b="0" baseline="0" dirty="0">
                          <a:solidFill>
                            <a:schemeClr val="tx1"/>
                          </a:solidFill>
                          <a:effectLst/>
                          <a:latin typeface="Mestiza" panose="00000500000000000000" pitchFamily="50" charset="0"/>
                          <a:ea typeface="Calibri"/>
                          <a:cs typeface="Times New Roman"/>
                        </a:rPr>
                        <a:t>destaca lo siguiente:</a:t>
                      </a:r>
                    </a:p>
                    <a:p>
                      <a:pPr algn="just">
                        <a:lnSpc>
                          <a:spcPct val="150000"/>
                        </a:lnSpc>
                        <a:spcAft>
                          <a:spcPts val="0"/>
                        </a:spcAft>
                      </a:pPr>
                      <a:endParaRPr lang="es-MX" sz="1100" b="0" baseline="0" dirty="0">
                        <a:solidFill>
                          <a:schemeClr val="tx1"/>
                        </a:solidFill>
                        <a:effectLst/>
                        <a:latin typeface="Mestiza" panose="00000500000000000000" pitchFamily="50" charset="0"/>
                        <a:ea typeface="Calibri"/>
                        <a:cs typeface="Times New Roman"/>
                      </a:endParaRPr>
                    </a:p>
                    <a:p>
                      <a:pPr marL="216000" indent="-171450" algn="just">
                        <a:lnSpc>
                          <a:spcPct val="150000"/>
                        </a:lnSpc>
                        <a:spcAft>
                          <a:spcPts val="0"/>
                        </a:spcAft>
                        <a:buClr>
                          <a:schemeClr val="accent3">
                            <a:lumMod val="50000"/>
                          </a:schemeClr>
                        </a:buClr>
                        <a:buFont typeface="Wingdings" panose="05000000000000000000" pitchFamily="2" charset="2"/>
                        <a:buChar char="ü"/>
                      </a:pPr>
                      <a:r>
                        <a:rPr lang="es-ES" sz="1100" b="0" baseline="0" dirty="0">
                          <a:solidFill>
                            <a:schemeClr val="tx1"/>
                          </a:solidFill>
                          <a:effectLst/>
                          <a:latin typeface="Mestiza" panose="00000500000000000000" pitchFamily="50" charset="0"/>
                          <a:ea typeface="Calibri"/>
                          <a:cs typeface="Times New Roman"/>
                        </a:rPr>
                        <a:t>Ley de los Derechos de los Pueblos y Comunidades Indígenas para el Estado de Sinaloa.</a:t>
                      </a:r>
                    </a:p>
                    <a:p>
                      <a:pPr marL="216000" indent="-171450" algn="just">
                        <a:lnSpc>
                          <a:spcPct val="150000"/>
                        </a:lnSpc>
                        <a:spcAft>
                          <a:spcPts val="0"/>
                        </a:spcAft>
                        <a:buClr>
                          <a:schemeClr val="accent3">
                            <a:lumMod val="50000"/>
                          </a:schemeClr>
                        </a:buClr>
                        <a:buFont typeface="Wingdings" panose="05000000000000000000" pitchFamily="2" charset="2"/>
                        <a:buChar char="ü"/>
                      </a:pPr>
                      <a:endParaRPr lang="es-ES" sz="1100" b="0" baseline="0" dirty="0">
                        <a:solidFill>
                          <a:schemeClr val="tx1"/>
                        </a:solidFill>
                        <a:effectLst/>
                        <a:latin typeface="Mestiza" panose="00000500000000000000" pitchFamily="50" charset="0"/>
                        <a:ea typeface="Calibri"/>
                        <a:cs typeface="Times New Roman"/>
                      </a:endParaRPr>
                    </a:p>
                    <a:p>
                      <a:pPr marL="216000" indent="-171450" algn="just">
                        <a:lnSpc>
                          <a:spcPct val="150000"/>
                        </a:lnSpc>
                        <a:spcAft>
                          <a:spcPts val="0"/>
                        </a:spcAft>
                        <a:buClr>
                          <a:schemeClr val="accent3">
                            <a:lumMod val="50000"/>
                          </a:schemeClr>
                        </a:buClr>
                        <a:buFont typeface="Wingdings" panose="05000000000000000000" pitchFamily="2" charset="2"/>
                        <a:buChar char="ü"/>
                      </a:pPr>
                      <a:r>
                        <a:rPr lang="es-ES" sz="1100" b="0" baseline="0" dirty="0">
                          <a:solidFill>
                            <a:schemeClr val="tx1"/>
                          </a:solidFill>
                          <a:effectLst/>
                          <a:latin typeface="Mestiza" panose="00000500000000000000" pitchFamily="50" charset="0"/>
                          <a:ea typeface="Calibri"/>
                          <a:cs typeface="Times New Roman"/>
                        </a:rPr>
                        <a:t>Ley que establece el Catálogo de Pueblos y Comunidades Indígenas del Estado de Sinaloa.</a:t>
                      </a:r>
                    </a:p>
                    <a:p>
                      <a:pPr marL="216000" indent="-171450" algn="just">
                        <a:lnSpc>
                          <a:spcPct val="150000"/>
                        </a:lnSpc>
                        <a:spcAft>
                          <a:spcPts val="0"/>
                        </a:spcAft>
                        <a:buClr>
                          <a:schemeClr val="accent3">
                            <a:lumMod val="50000"/>
                          </a:schemeClr>
                        </a:buClr>
                        <a:buFont typeface="Wingdings" panose="05000000000000000000" pitchFamily="2" charset="2"/>
                        <a:buChar char="ü"/>
                      </a:pPr>
                      <a:endParaRPr lang="es-ES" sz="1100" b="0" baseline="0" dirty="0">
                        <a:solidFill>
                          <a:schemeClr val="tx1"/>
                        </a:solidFill>
                        <a:effectLst/>
                        <a:latin typeface="Mestiza" panose="00000500000000000000" pitchFamily="50" charset="0"/>
                        <a:ea typeface="Calibri"/>
                        <a:cs typeface="Times New Roman"/>
                      </a:endParaRPr>
                    </a:p>
                    <a:p>
                      <a:pPr marL="216000" indent="-171450" algn="just">
                        <a:lnSpc>
                          <a:spcPct val="150000"/>
                        </a:lnSpc>
                        <a:spcAft>
                          <a:spcPts val="0"/>
                        </a:spcAft>
                        <a:buClr>
                          <a:schemeClr val="accent3">
                            <a:lumMod val="50000"/>
                          </a:schemeClr>
                        </a:buClr>
                        <a:buFont typeface="Wingdings" panose="05000000000000000000" pitchFamily="2" charset="2"/>
                        <a:buChar char="ü"/>
                      </a:pPr>
                      <a:r>
                        <a:rPr lang="es-ES" sz="1100" b="0" baseline="0" dirty="0">
                          <a:solidFill>
                            <a:schemeClr val="tx1"/>
                          </a:solidFill>
                          <a:effectLst/>
                          <a:latin typeface="Mestiza" panose="00000500000000000000" pitchFamily="50" charset="0"/>
                          <a:ea typeface="Calibri"/>
                          <a:cs typeface="Times New Roman"/>
                        </a:rPr>
                        <a:t>Ley del Instituto Nacional de los Pueblos Indígenas.</a:t>
                      </a:r>
                      <a:endParaRPr lang="es-MX" sz="1100" b="0" baseline="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56565543"/>
              </p:ext>
            </p:extLst>
          </p:nvPr>
        </p:nvGraphicFramePr>
        <p:xfrm>
          <a:off x="4283968" y="1794014"/>
          <a:ext cx="4608512" cy="2692468"/>
        </p:xfrm>
        <a:graphic>
          <a:graphicData uri="http://schemas.openxmlformats.org/drawingml/2006/table">
            <a:tbl>
              <a:tblPr firstRow="1" firstCol="1" bandRow="1"/>
              <a:tblGrid>
                <a:gridCol w="2291350">
                  <a:extLst>
                    <a:ext uri="{9D8B030D-6E8A-4147-A177-3AD203B41FA5}">
                      <a16:colId xmlns:a16="http://schemas.microsoft.com/office/drawing/2014/main" val="4044172872"/>
                    </a:ext>
                  </a:extLst>
                </a:gridCol>
                <a:gridCol w="2317162">
                  <a:extLst>
                    <a:ext uri="{9D8B030D-6E8A-4147-A177-3AD203B41FA5}">
                      <a16:colId xmlns:a16="http://schemas.microsoft.com/office/drawing/2014/main" val="3112103882"/>
                    </a:ext>
                  </a:extLst>
                </a:gridCol>
              </a:tblGrid>
              <a:tr h="378282">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Estatal de Desarrollo (PED) Sinaloa 2017 – 2021</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Nacional de Desarrollo (PND) 2019 – 2024</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726729170"/>
                  </a:ext>
                </a:extLst>
              </a:tr>
              <a:tr h="569956">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estratégico II.</a:t>
                      </a:r>
                    </a:p>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Tema 1.</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2. Política Social,</a:t>
                      </a:r>
                      <a:r>
                        <a:rPr lang="es-MX" sz="1000" baseline="0" dirty="0">
                          <a:effectLst/>
                          <a:latin typeface="Mestiza" panose="00000500000000000000" pitchFamily="50" charset="0"/>
                          <a:ea typeface="Calibri" panose="020F0502020204030204" pitchFamily="34" charset="0"/>
                          <a:cs typeface="Times New Roman" panose="02020603050405020304" pitchFamily="18" charset="0"/>
                        </a:rPr>
                        <a:t> </a:t>
                      </a:r>
                      <a:r>
                        <a:rPr lang="es-MX" sz="1000" dirty="0">
                          <a:effectLst/>
                          <a:latin typeface="Mestiza" panose="00000500000000000000" pitchFamily="50" charset="0"/>
                          <a:ea typeface="Calibri" panose="020F0502020204030204" pitchFamily="34" charset="0"/>
                          <a:cs typeface="Times New Roman" panose="02020603050405020304" pitchFamily="18" charset="0"/>
                        </a:rPr>
                        <a:t>Salud para toda la población</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228881921"/>
                  </a:ext>
                </a:extLst>
              </a:tr>
              <a:tr h="538226">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(PSS) 2017 -2021</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del Instituto Nacional de los Pueblos Indígenas 2020 – 2024</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2391402054"/>
                  </a:ext>
                </a:extLst>
              </a:tr>
              <a:tr h="489055">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Política 4.</a:t>
                      </a:r>
                    </a:p>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Instrumento 4.1.</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prioritario 4</a:t>
                      </a:r>
                    </a:p>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Estrategia prioritaria 4.1. </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91420165"/>
                  </a:ext>
                </a:extLst>
              </a:tr>
              <a:tr h="294177">
                <a:tc gridSpan="2">
                  <a:txBody>
                    <a:bodyPr/>
                    <a:lstStyle/>
                    <a:p>
                      <a:pPr marL="0" indent="0" algn="ctr">
                        <a:lnSpc>
                          <a:spcPct val="120000"/>
                        </a:lnSpc>
                        <a:spcAft>
                          <a:spcPts val="0"/>
                        </a:spcAft>
                        <a:buFont typeface="Arial" panose="020B0604020202020204" pitchFamily="34" charset="0"/>
                        <a:buNone/>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Objetivos del Desarrollo Sostenible</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solidFill>
                      <a:srgbClr val="C9C2BA"/>
                    </a:solidFill>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22185429"/>
                  </a:ext>
                </a:extLst>
              </a:tr>
              <a:tr h="422772">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2.</a:t>
                      </a:r>
                    </a:p>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específico 2.3.</a:t>
                      </a: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4.</a:t>
                      </a:r>
                    </a:p>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a:t>
                      </a:r>
                      <a:r>
                        <a:rPr lang="es-MX" sz="1000" baseline="0" dirty="0">
                          <a:effectLst/>
                          <a:latin typeface="Mestiza" panose="00000500000000000000" pitchFamily="50" charset="0"/>
                          <a:ea typeface="Calibri" panose="020F0502020204030204" pitchFamily="34" charset="0"/>
                          <a:cs typeface="Times New Roman" panose="02020603050405020304" pitchFamily="18" charset="0"/>
                        </a:rPr>
                        <a:t> específico 4.5.</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C9C2BA"/>
                      </a:solidFill>
                      <a:prstDash val="solid"/>
                      <a:round/>
                      <a:headEnd type="none" w="med" len="med"/>
                      <a:tailEnd type="none" w="med" len="med"/>
                    </a:lnL>
                    <a:lnR w="12700" cap="flat" cmpd="sng" algn="ctr">
                      <a:solidFill>
                        <a:srgbClr val="C9C2BA"/>
                      </a:solidFill>
                      <a:prstDash val="solid"/>
                      <a:round/>
                      <a:headEnd type="none" w="med" len="med"/>
                      <a:tailEnd type="none" w="med" len="med"/>
                    </a:lnR>
                    <a:lnT w="12700" cap="flat" cmpd="sng" algn="ctr">
                      <a:solidFill>
                        <a:srgbClr val="C9C2BA"/>
                      </a:solidFill>
                      <a:prstDash val="solid"/>
                      <a:round/>
                      <a:headEnd type="none" w="med" len="med"/>
                      <a:tailEnd type="none" w="med" len="med"/>
                    </a:lnT>
                    <a:lnB w="1270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1866702151"/>
                  </a:ext>
                </a:extLst>
              </a:tr>
            </a:tbl>
          </a:graphicData>
        </a:graphic>
      </p:graphicFrame>
      <p:sp>
        <p:nvSpPr>
          <p:cNvPr id="11" name="CuadroTexto 10"/>
          <p:cNvSpPr txBox="1"/>
          <p:nvPr/>
        </p:nvSpPr>
        <p:spPr>
          <a:xfrm>
            <a:off x="4283968" y="1432339"/>
            <a:ext cx="2013693"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a:latin typeface="Mestiza" panose="00000500000000000000" pitchFamily="50" charset="0"/>
              </a:rPr>
              <a:t>Alineación del programa:</a:t>
            </a:r>
          </a:p>
        </p:txBody>
      </p:sp>
      <p:sp>
        <p:nvSpPr>
          <p:cNvPr id="16" name="CuadroTexto 15"/>
          <p:cNvSpPr txBox="1"/>
          <p:nvPr/>
        </p:nvSpPr>
        <p:spPr>
          <a:xfrm>
            <a:off x="4944985" y="4655028"/>
            <a:ext cx="3286477"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a:latin typeface="Mestiza" panose="00000500000000000000" pitchFamily="50" charset="0"/>
              </a:rPr>
              <a:t>Población potencial y objetivo del programa:</a:t>
            </a:r>
          </a:p>
        </p:txBody>
      </p:sp>
      <p:graphicFrame>
        <p:nvGraphicFramePr>
          <p:cNvPr id="12" name="Tabla 11"/>
          <p:cNvGraphicFramePr>
            <a:graphicFrameLocks noGrp="1"/>
          </p:cNvGraphicFramePr>
          <p:nvPr>
            <p:extLst>
              <p:ext uri="{D42A27DB-BD31-4B8C-83A1-F6EECF244321}">
                <p14:modId xmlns:p14="http://schemas.microsoft.com/office/powerpoint/2010/main" val="542138884"/>
              </p:ext>
            </p:extLst>
          </p:nvPr>
        </p:nvGraphicFramePr>
        <p:xfrm>
          <a:off x="5308822" y="5085184"/>
          <a:ext cx="2726561" cy="1440160"/>
        </p:xfrm>
        <a:graphic>
          <a:graphicData uri="http://schemas.openxmlformats.org/drawingml/2006/table">
            <a:tbl>
              <a:tblPr firstRow="1" bandRow="1">
                <a:tableStyleId>{2D5ABB26-0587-4C30-8999-92F81FD0307C}</a:tableStyleId>
              </a:tblPr>
              <a:tblGrid>
                <a:gridCol w="2726561">
                  <a:extLst>
                    <a:ext uri="{9D8B030D-6E8A-4147-A177-3AD203B41FA5}">
                      <a16:colId xmlns:a16="http://schemas.microsoft.com/office/drawing/2014/main" val="1715382026"/>
                    </a:ext>
                  </a:extLst>
                </a:gridCol>
              </a:tblGrid>
              <a:tr h="374743">
                <a:tc>
                  <a:txBody>
                    <a:bodyPr/>
                    <a:lstStyle/>
                    <a:p>
                      <a:pPr marL="0" algn="ctr" defTabSz="914400" rtl="0" eaLnBrk="1" latinLnBrk="0" hangingPunct="1">
                        <a:lnSpc>
                          <a:spcPct val="120000"/>
                        </a:lnSpc>
                        <a:spcAft>
                          <a:spcPts val="0"/>
                        </a:spcAft>
                      </a:pPr>
                      <a:r>
                        <a:rPr lang="es-MX" sz="1000" kern="1200"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Población Potencial (PP)</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4085268567"/>
                  </a:ext>
                </a:extLst>
              </a:tr>
              <a:tr h="355139">
                <a:tc>
                  <a:txBody>
                    <a:bodyPr/>
                    <a:lstStyle/>
                    <a:p>
                      <a:pPr algn="ctr"/>
                      <a:r>
                        <a:rPr lang="es-MX" sz="1000" dirty="0">
                          <a:latin typeface="Mestiza" panose="00000500000000000000" pitchFamily="50" charset="0"/>
                        </a:rPr>
                        <a:t>56,784 personas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0364600"/>
                  </a:ext>
                </a:extLst>
              </a:tr>
              <a:tr h="355139">
                <a:tc>
                  <a:txBody>
                    <a:bodyPr/>
                    <a:lstStyle/>
                    <a:p>
                      <a:pPr algn="ctr"/>
                      <a:r>
                        <a:rPr lang="es-MX" sz="1000" dirty="0">
                          <a:solidFill>
                            <a:schemeClr val="tx1"/>
                          </a:solidFill>
                          <a:latin typeface="Mestiza" panose="00000500000000000000" pitchFamily="50" charset="0"/>
                        </a:rPr>
                        <a:t>Población</a:t>
                      </a:r>
                      <a:r>
                        <a:rPr lang="es-MX" sz="1000" baseline="0" dirty="0">
                          <a:solidFill>
                            <a:schemeClr val="tx1"/>
                          </a:solidFill>
                          <a:latin typeface="Mestiza" panose="00000500000000000000" pitchFamily="50" charset="0"/>
                        </a:rPr>
                        <a:t> Objetivo (PO)</a:t>
                      </a:r>
                      <a:endParaRPr lang="es-MX" sz="1000" dirty="0">
                        <a:solidFill>
                          <a:schemeClr val="tx1"/>
                        </a:solidFill>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522580906"/>
                  </a:ext>
                </a:extLst>
              </a:tr>
              <a:tr h="3551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a:latin typeface="Mestiza" panose="00000500000000000000" pitchFamily="50" charset="0"/>
                        </a:rPr>
                        <a:t>11,391 personas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1469971420"/>
                  </a:ext>
                </a:extLst>
              </a:tr>
            </a:tbl>
          </a:graphicData>
        </a:graphic>
      </p:graphicFrame>
      <p:pic>
        <p:nvPicPr>
          <p:cNvPr id="14" name="Imagen 13">
            <a:extLst>
              <a:ext uri="{FF2B5EF4-FFF2-40B4-BE49-F238E27FC236}">
                <a16:creationId xmlns:a16="http://schemas.microsoft.com/office/drawing/2014/main" id="{00A07889-D03B-49C0-9974-810D3B0997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85"/>
          <a:stretch/>
        </p:blipFill>
        <p:spPr>
          <a:xfrm>
            <a:off x="436920" y="4586547"/>
            <a:ext cx="3708000" cy="1981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3</a:t>
            </a:fld>
            <a:endParaRPr lang="es-MX" dirty="0"/>
          </a:p>
        </p:txBody>
      </p:sp>
      <p:sp>
        <p:nvSpPr>
          <p:cNvPr id="15" name="14 Elipse"/>
          <p:cNvSpPr/>
          <p:nvPr/>
        </p:nvSpPr>
        <p:spPr>
          <a:xfrm>
            <a:off x="251520" y="9807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3</a:t>
            </a:r>
          </a:p>
        </p:txBody>
      </p:sp>
      <p:sp>
        <p:nvSpPr>
          <p:cNvPr id="17" name="3 CuadroTexto">
            <a:extLst>
              <a:ext uri="{FF2B5EF4-FFF2-40B4-BE49-F238E27FC236}">
                <a16:creationId xmlns:a16="http://schemas.microsoft.com/office/drawing/2014/main" id="{C1A1D5DE-268A-ED91-F6E6-19DF806DD99F}"/>
              </a:ext>
            </a:extLst>
          </p:cNvPr>
          <p:cNvSpPr txBox="1"/>
          <p:nvPr/>
        </p:nvSpPr>
        <p:spPr>
          <a:xfrm>
            <a:off x="611560" y="1002214"/>
            <a:ext cx="3816424" cy="338554"/>
          </a:xfrm>
          <a:prstGeom prst="rect">
            <a:avLst/>
          </a:prstGeom>
          <a:noFill/>
        </p:spPr>
        <p:txBody>
          <a:bodyPr wrap="square" rtlCol="0">
            <a:spAutoFit/>
          </a:bodyPr>
          <a:lstStyle/>
          <a:p>
            <a:r>
              <a:rPr lang="es-MX" sz="1600" b="1" dirty="0">
                <a:solidFill>
                  <a:srgbClr val="642F41"/>
                </a:solidFill>
                <a:effectLst>
                  <a:outerShdw blurRad="38100" dist="38100" dir="2700000" algn="tl">
                    <a:srgbClr val="000000">
                      <a:alpha val="43137"/>
                    </a:srgbClr>
                  </a:outerShdw>
                </a:effectLst>
                <a:latin typeface="Mestiza" panose="00000500000000000000" pitchFamily="50" charset="0"/>
              </a:rPr>
              <a:t>Planeación y Orientación a Resultados</a:t>
            </a:r>
          </a:p>
        </p:txBody>
      </p:sp>
      <p:graphicFrame>
        <p:nvGraphicFramePr>
          <p:cNvPr id="1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109328523"/>
              </p:ext>
            </p:extLst>
          </p:nvPr>
        </p:nvGraphicFramePr>
        <p:xfrm>
          <a:off x="331101" y="1564442"/>
          <a:ext cx="5537043" cy="370800"/>
        </p:xfrm>
        <a:graphic>
          <a:graphicData uri="http://schemas.openxmlformats.org/drawingml/2006/table">
            <a:tbl>
              <a:tblPr firstRow="1" bandRow="1">
                <a:effectLst/>
                <a:tableStyleId>{5C22544A-7EE6-4342-B048-85BDC9FD1C3A}</a:tableStyleId>
              </a:tblPr>
              <a:tblGrid>
                <a:gridCol w="5537043">
                  <a:extLst>
                    <a:ext uri="{9D8B030D-6E8A-4147-A177-3AD203B41FA5}">
                      <a16:colId xmlns:a16="http://schemas.microsoft.com/office/drawing/2014/main" val="20000"/>
                    </a:ext>
                  </a:extLst>
                </a:gridCol>
              </a:tblGrid>
              <a:tr h="370800">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a:solidFill>
                            <a:schemeClr val="tx1"/>
                          </a:solidFill>
                          <a:effectLst/>
                          <a:latin typeface="Mestiza" panose="00000500000000000000" pitchFamily="50" charset="0"/>
                          <a:ea typeface="Calibri"/>
                          <a:cs typeface="Times New Roman"/>
                        </a:rPr>
                        <a:t>Procesos para la Integración del Padrón de Beneficiarios (formatos de captura):</a:t>
                      </a:r>
                      <a:endParaRPr lang="es-MX" sz="1100" b="0" baseline="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Tabla 3">
            <a:extLst>
              <a:ext uri="{FF2B5EF4-FFF2-40B4-BE49-F238E27FC236}">
                <a16:creationId xmlns:a16="http://schemas.microsoft.com/office/drawing/2014/main" id="{7D5D62C6-7A08-4F91-AA7A-4925823B6D3A}"/>
              </a:ext>
            </a:extLst>
          </p:cNvPr>
          <p:cNvGraphicFramePr>
            <a:graphicFrameLocks noGrp="1"/>
          </p:cNvGraphicFramePr>
          <p:nvPr>
            <p:extLst>
              <p:ext uri="{D42A27DB-BD31-4B8C-83A1-F6EECF244321}">
                <p14:modId xmlns:p14="http://schemas.microsoft.com/office/powerpoint/2010/main" val="2989245003"/>
              </p:ext>
            </p:extLst>
          </p:nvPr>
        </p:nvGraphicFramePr>
        <p:xfrm>
          <a:off x="467544" y="2132856"/>
          <a:ext cx="8208912" cy="4320000"/>
        </p:xfrm>
        <a:graphic>
          <a:graphicData uri="http://schemas.openxmlformats.org/drawingml/2006/table">
            <a:tbl>
              <a:tblPr firstRow="1" bandRow="1">
                <a:tableStyleId>{5940675A-B579-460E-94D1-54222C63F5DA}</a:tableStyleId>
              </a:tblPr>
              <a:tblGrid>
                <a:gridCol w="8208912">
                  <a:extLst>
                    <a:ext uri="{9D8B030D-6E8A-4147-A177-3AD203B41FA5}">
                      <a16:colId xmlns:a16="http://schemas.microsoft.com/office/drawing/2014/main" val="687400323"/>
                    </a:ext>
                  </a:extLst>
                </a:gridCol>
              </a:tblGrid>
              <a:tr h="1440000">
                <a:tc>
                  <a:txBody>
                    <a:bodyPr/>
                    <a:lstStyle/>
                    <a:p>
                      <a:pPr marL="171450" indent="-171450">
                        <a:buClr>
                          <a:srgbClr val="C9C2BA"/>
                        </a:buClr>
                        <a:buFont typeface="Wingdings" panose="05000000000000000000" pitchFamily="2" charset="2"/>
                        <a:buChar char="§"/>
                      </a:pPr>
                      <a:r>
                        <a:rPr lang="es-ES" sz="1100" b="1" dirty="0">
                          <a:latin typeface="Mestiza" panose="00000500000000000000" pitchFamily="50" charset="0"/>
                        </a:rPr>
                        <a:t>Formato de captura para la atención a Centros Ceremoniales del Estado de Sinaloa:</a:t>
                      </a:r>
                      <a:endParaRPr lang="es-MX" sz="1100" b="1" dirty="0">
                        <a:latin typeface="Mestiza" panose="000005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84934076"/>
                  </a:ext>
                </a:extLst>
              </a:tr>
              <a:tr h="1440000">
                <a:tc>
                  <a:txBody>
                    <a:bodyPr/>
                    <a:lstStyle/>
                    <a:p>
                      <a:pPr marL="171450" indent="-171450">
                        <a:buClr>
                          <a:srgbClr val="C9C2BA"/>
                        </a:buClr>
                        <a:buFont typeface="Wingdings" panose="05000000000000000000" pitchFamily="2" charset="2"/>
                        <a:buChar char="§"/>
                      </a:pPr>
                      <a:r>
                        <a:rPr lang="es-ES" sz="1100" b="1" dirty="0">
                          <a:latin typeface="Mestiza" panose="00000500000000000000" pitchFamily="50" charset="0"/>
                        </a:rPr>
                        <a:t>Formato de captura para los apoyos para Festejos Indígenas:</a:t>
                      </a:r>
                      <a:endParaRPr lang="es-MX" sz="1100" b="1" dirty="0">
                        <a:latin typeface="Mestiza" panose="000005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0651596"/>
                  </a:ext>
                </a:extLst>
              </a:tr>
              <a:tr h="1440000">
                <a:tc>
                  <a:txBody>
                    <a:bodyPr/>
                    <a:lstStyle/>
                    <a:p>
                      <a:pPr marL="171450" indent="-171450">
                        <a:buClr>
                          <a:srgbClr val="C9C2BA"/>
                        </a:buClr>
                        <a:buFont typeface="Wingdings" panose="05000000000000000000" pitchFamily="2" charset="2"/>
                        <a:buChar char="§"/>
                      </a:pPr>
                      <a:r>
                        <a:rPr lang="es-ES" sz="1100" b="1" dirty="0">
                          <a:latin typeface="Mestiza" panose="00000500000000000000" pitchFamily="50" charset="0"/>
                        </a:rPr>
                        <a:t>Formato de captura para la atención a Grupos Indígenas Vulnerables de la Zona serrana de los Municipios de El Fuerte, Choix y Sinaloa</a:t>
                      </a:r>
                      <a:endParaRPr lang="es-MX" sz="1100" b="1" dirty="0">
                        <a:latin typeface="Mestiza" panose="000005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40067780"/>
                  </a:ext>
                </a:extLst>
              </a:tr>
            </a:tbl>
          </a:graphicData>
        </a:graphic>
      </p:graphicFrame>
      <p:graphicFrame>
        <p:nvGraphicFramePr>
          <p:cNvPr id="4" name="Tabla 4">
            <a:extLst>
              <a:ext uri="{FF2B5EF4-FFF2-40B4-BE49-F238E27FC236}">
                <a16:creationId xmlns:a16="http://schemas.microsoft.com/office/drawing/2014/main" id="{B3A789AC-37A2-47BB-9A27-C23C0A953472}"/>
              </a:ext>
            </a:extLst>
          </p:cNvPr>
          <p:cNvGraphicFramePr>
            <a:graphicFrameLocks noGrp="1"/>
          </p:cNvGraphicFramePr>
          <p:nvPr>
            <p:extLst>
              <p:ext uri="{D42A27DB-BD31-4B8C-83A1-F6EECF244321}">
                <p14:modId xmlns:p14="http://schemas.microsoft.com/office/powerpoint/2010/main" val="2448621879"/>
              </p:ext>
            </p:extLst>
          </p:nvPr>
        </p:nvGraphicFramePr>
        <p:xfrm>
          <a:off x="1524000" y="2474999"/>
          <a:ext cx="6096000" cy="79756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69330559"/>
                    </a:ext>
                  </a:extLst>
                </a:gridCol>
                <a:gridCol w="1016000">
                  <a:extLst>
                    <a:ext uri="{9D8B030D-6E8A-4147-A177-3AD203B41FA5}">
                      <a16:colId xmlns:a16="http://schemas.microsoft.com/office/drawing/2014/main" val="1752080244"/>
                    </a:ext>
                  </a:extLst>
                </a:gridCol>
                <a:gridCol w="1016000">
                  <a:extLst>
                    <a:ext uri="{9D8B030D-6E8A-4147-A177-3AD203B41FA5}">
                      <a16:colId xmlns:a16="http://schemas.microsoft.com/office/drawing/2014/main" val="3061091855"/>
                    </a:ext>
                  </a:extLst>
                </a:gridCol>
                <a:gridCol w="1016000">
                  <a:extLst>
                    <a:ext uri="{9D8B030D-6E8A-4147-A177-3AD203B41FA5}">
                      <a16:colId xmlns:a16="http://schemas.microsoft.com/office/drawing/2014/main" val="2891638360"/>
                    </a:ext>
                  </a:extLst>
                </a:gridCol>
                <a:gridCol w="1016000">
                  <a:extLst>
                    <a:ext uri="{9D8B030D-6E8A-4147-A177-3AD203B41FA5}">
                      <a16:colId xmlns:a16="http://schemas.microsoft.com/office/drawing/2014/main" val="3111788242"/>
                    </a:ext>
                  </a:extLst>
                </a:gridCol>
                <a:gridCol w="1016000">
                  <a:extLst>
                    <a:ext uri="{9D8B030D-6E8A-4147-A177-3AD203B41FA5}">
                      <a16:colId xmlns:a16="http://schemas.microsoft.com/office/drawing/2014/main" val="128600766"/>
                    </a:ext>
                  </a:extLst>
                </a:gridCol>
              </a:tblGrid>
              <a:tr h="370840">
                <a:tc>
                  <a:txBody>
                    <a:bodyPr/>
                    <a:lstStyle/>
                    <a:p>
                      <a:pPr algn="ctr"/>
                      <a:r>
                        <a:rPr lang="es-ES" sz="1100" b="1" dirty="0">
                          <a:solidFill>
                            <a:schemeClr val="bg1"/>
                          </a:solidFill>
                          <a:latin typeface="Mestiza" panose="00000500000000000000" pitchFamily="50" charset="0"/>
                        </a:rPr>
                        <a:t>Nombre del beneficiario</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b="1" dirty="0">
                          <a:solidFill>
                            <a:schemeClr val="bg1"/>
                          </a:solidFill>
                          <a:latin typeface="Mestiza" panose="00000500000000000000" pitchFamily="50" charset="0"/>
                        </a:rPr>
                        <a:t>Cargo</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b="1" dirty="0">
                          <a:solidFill>
                            <a:schemeClr val="bg1"/>
                          </a:solidFill>
                          <a:latin typeface="Mestiza" panose="00000500000000000000" pitchFamily="50" charset="0"/>
                        </a:rPr>
                        <a:t>Municipio</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b="1" dirty="0">
                          <a:solidFill>
                            <a:schemeClr val="bg1"/>
                          </a:solidFill>
                          <a:latin typeface="Mestiza" panose="00000500000000000000" pitchFamily="50" charset="0"/>
                        </a:rPr>
                        <a:t>Localidad</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b="1" dirty="0">
                          <a:solidFill>
                            <a:schemeClr val="bg1"/>
                          </a:solidFill>
                          <a:latin typeface="Mestiza" panose="00000500000000000000" pitchFamily="50" charset="0"/>
                        </a:rPr>
                        <a:t>Centro ceremonial</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b="1" dirty="0">
                          <a:solidFill>
                            <a:schemeClr val="bg1"/>
                          </a:solidFill>
                          <a:latin typeface="Mestiza" panose="00000500000000000000" pitchFamily="50" charset="0"/>
                        </a:rPr>
                        <a:t>Importe</a:t>
                      </a:r>
                      <a:endParaRPr lang="es-MX" sz="1100" b="1"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756785638"/>
                  </a:ext>
                </a:extLst>
              </a:tr>
              <a:tr h="370840">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4711689"/>
                  </a:ext>
                </a:extLst>
              </a:tr>
            </a:tbl>
          </a:graphicData>
        </a:graphic>
      </p:graphicFrame>
      <p:graphicFrame>
        <p:nvGraphicFramePr>
          <p:cNvPr id="9" name="Tabla 4">
            <a:extLst>
              <a:ext uri="{FF2B5EF4-FFF2-40B4-BE49-F238E27FC236}">
                <a16:creationId xmlns:a16="http://schemas.microsoft.com/office/drawing/2014/main" id="{E9481906-3D7F-4204-A5BF-854D1AAFE364}"/>
              </a:ext>
            </a:extLst>
          </p:cNvPr>
          <p:cNvGraphicFramePr>
            <a:graphicFrameLocks noGrp="1"/>
          </p:cNvGraphicFramePr>
          <p:nvPr>
            <p:extLst>
              <p:ext uri="{D42A27DB-BD31-4B8C-83A1-F6EECF244321}">
                <p14:modId xmlns:p14="http://schemas.microsoft.com/office/powerpoint/2010/main" val="485766657"/>
              </p:ext>
            </p:extLst>
          </p:nvPr>
        </p:nvGraphicFramePr>
        <p:xfrm>
          <a:off x="1007605" y="3965318"/>
          <a:ext cx="6840757" cy="797560"/>
        </p:xfrm>
        <a:graphic>
          <a:graphicData uri="http://schemas.openxmlformats.org/drawingml/2006/table">
            <a:tbl>
              <a:tblPr firstRow="1" bandRow="1">
                <a:tableStyleId>{5C22544A-7EE6-4342-B048-85BDC9FD1C3A}</a:tableStyleId>
              </a:tblPr>
              <a:tblGrid>
                <a:gridCol w="977251">
                  <a:extLst>
                    <a:ext uri="{9D8B030D-6E8A-4147-A177-3AD203B41FA5}">
                      <a16:colId xmlns:a16="http://schemas.microsoft.com/office/drawing/2014/main" val="169330559"/>
                    </a:ext>
                  </a:extLst>
                </a:gridCol>
                <a:gridCol w="977251">
                  <a:extLst>
                    <a:ext uri="{9D8B030D-6E8A-4147-A177-3AD203B41FA5}">
                      <a16:colId xmlns:a16="http://schemas.microsoft.com/office/drawing/2014/main" val="1752080244"/>
                    </a:ext>
                  </a:extLst>
                </a:gridCol>
                <a:gridCol w="977251">
                  <a:extLst>
                    <a:ext uri="{9D8B030D-6E8A-4147-A177-3AD203B41FA5}">
                      <a16:colId xmlns:a16="http://schemas.microsoft.com/office/drawing/2014/main" val="3061091855"/>
                    </a:ext>
                  </a:extLst>
                </a:gridCol>
                <a:gridCol w="977251">
                  <a:extLst>
                    <a:ext uri="{9D8B030D-6E8A-4147-A177-3AD203B41FA5}">
                      <a16:colId xmlns:a16="http://schemas.microsoft.com/office/drawing/2014/main" val="2891638360"/>
                    </a:ext>
                  </a:extLst>
                </a:gridCol>
                <a:gridCol w="977251">
                  <a:extLst>
                    <a:ext uri="{9D8B030D-6E8A-4147-A177-3AD203B41FA5}">
                      <a16:colId xmlns:a16="http://schemas.microsoft.com/office/drawing/2014/main" val="3111788242"/>
                    </a:ext>
                  </a:extLst>
                </a:gridCol>
                <a:gridCol w="977251">
                  <a:extLst>
                    <a:ext uri="{9D8B030D-6E8A-4147-A177-3AD203B41FA5}">
                      <a16:colId xmlns:a16="http://schemas.microsoft.com/office/drawing/2014/main" val="128600766"/>
                    </a:ext>
                  </a:extLst>
                </a:gridCol>
                <a:gridCol w="977251">
                  <a:extLst>
                    <a:ext uri="{9D8B030D-6E8A-4147-A177-3AD203B41FA5}">
                      <a16:colId xmlns:a16="http://schemas.microsoft.com/office/drawing/2014/main" val="403679099"/>
                    </a:ext>
                  </a:extLst>
                </a:gridCol>
              </a:tblGrid>
              <a:tr h="370840">
                <a:tc>
                  <a:txBody>
                    <a:bodyPr/>
                    <a:lstStyle/>
                    <a:p>
                      <a:pPr algn="ctr"/>
                      <a:r>
                        <a:rPr lang="es-ES" sz="1100" dirty="0">
                          <a:solidFill>
                            <a:schemeClr val="bg1"/>
                          </a:solidFill>
                          <a:latin typeface="Mestiza" panose="00000500000000000000" pitchFamily="50" charset="0"/>
                        </a:rPr>
                        <a:t>Nombre del beneficiario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Cargo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Municipio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Localidad</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Centro ceremonial</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Nombre del festejo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Importe</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756785638"/>
                  </a:ext>
                </a:extLst>
              </a:tr>
              <a:tr h="370840">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711689"/>
                  </a:ext>
                </a:extLst>
              </a:tr>
            </a:tbl>
          </a:graphicData>
        </a:graphic>
      </p:graphicFrame>
      <p:graphicFrame>
        <p:nvGraphicFramePr>
          <p:cNvPr id="10" name="Tabla 4">
            <a:extLst>
              <a:ext uri="{FF2B5EF4-FFF2-40B4-BE49-F238E27FC236}">
                <a16:creationId xmlns:a16="http://schemas.microsoft.com/office/drawing/2014/main" id="{3563A1B0-80C8-495B-B8B0-0E6188E1997E}"/>
              </a:ext>
            </a:extLst>
          </p:cNvPr>
          <p:cNvGraphicFramePr>
            <a:graphicFrameLocks noGrp="1"/>
          </p:cNvGraphicFramePr>
          <p:nvPr>
            <p:extLst>
              <p:ext uri="{D42A27DB-BD31-4B8C-83A1-F6EECF244321}">
                <p14:modId xmlns:p14="http://schemas.microsoft.com/office/powerpoint/2010/main" val="1842404175"/>
              </p:ext>
            </p:extLst>
          </p:nvPr>
        </p:nvGraphicFramePr>
        <p:xfrm>
          <a:off x="724954" y="5602896"/>
          <a:ext cx="7694092" cy="797560"/>
        </p:xfrm>
        <a:graphic>
          <a:graphicData uri="http://schemas.openxmlformats.org/drawingml/2006/table">
            <a:tbl>
              <a:tblPr firstRow="1" bandRow="1">
                <a:tableStyleId>{5C22544A-7EE6-4342-B048-85BDC9FD1C3A}</a:tableStyleId>
              </a:tblPr>
              <a:tblGrid>
                <a:gridCol w="1099156">
                  <a:extLst>
                    <a:ext uri="{9D8B030D-6E8A-4147-A177-3AD203B41FA5}">
                      <a16:colId xmlns:a16="http://schemas.microsoft.com/office/drawing/2014/main" val="169330559"/>
                    </a:ext>
                  </a:extLst>
                </a:gridCol>
                <a:gridCol w="906308">
                  <a:extLst>
                    <a:ext uri="{9D8B030D-6E8A-4147-A177-3AD203B41FA5}">
                      <a16:colId xmlns:a16="http://schemas.microsoft.com/office/drawing/2014/main" val="1752080244"/>
                    </a:ext>
                  </a:extLst>
                </a:gridCol>
                <a:gridCol w="1292004">
                  <a:extLst>
                    <a:ext uri="{9D8B030D-6E8A-4147-A177-3AD203B41FA5}">
                      <a16:colId xmlns:a16="http://schemas.microsoft.com/office/drawing/2014/main" val="3061091855"/>
                    </a:ext>
                  </a:extLst>
                </a:gridCol>
                <a:gridCol w="1099156">
                  <a:extLst>
                    <a:ext uri="{9D8B030D-6E8A-4147-A177-3AD203B41FA5}">
                      <a16:colId xmlns:a16="http://schemas.microsoft.com/office/drawing/2014/main" val="2891638360"/>
                    </a:ext>
                  </a:extLst>
                </a:gridCol>
                <a:gridCol w="1099156">
                  <a:extLst>
                    <a:ext uri="{9D8B030D-6E8A-4147-A177-3AD203B41FA5}">
                      <a16:colId xmlns:a16="http://schemas.microsoft.com/office/drawing/2014/main" val="3111788242"/>
                    </a:ext>
                  </a:extLst>
                </a:gridCol>
                <a:gridCol w="1099156">
                  <a:extLst>
                    <a:ext uri="{9D8B030D-6E8A-4147-A177-3AD203B41FA5}">
                      <a16:colId xmlns:a16="http://schemas.microsoft.com/office/drawing/2014/main" val="128600766"/>
                    </a:ext>
                  </a:extLst>
                </a:gridCol>
                <a:gridCol w="1099156">
                  <a:extLst>
                    <a:ext uri="{9D8B030D-6E8A-4147-A177-3AD203B41FA5}">
                      <a16:colId xmlns:a16="http://schemas.microsoft.com/office/drawing/2014/main" val="403679099"/>
                    </a:ext>
                  </a:extLst>
                </a:gridCol>
              </a:tblGrid>
              <a:tr h="491129">
                <a:tc>
                  <a:txBody>
                    <a:bodyPr/>
                    <a:lstStyle/>
                    <a:p>
                      <a:pPr algn="ctr"/>
                      <a:r>
                        <a:rPr lang="es-ES" sz="1100" dirty="0">
                          <a:solidFill>
                            <a:schemeClr val="bg1"/>
                          </a:solidFill>
                          <a:latin typeface="Mestiza" panose="00000500000000000000" pitchFamily="50" charset="0"/>
                        </a:rPr>
                        <a:t>Nombre del beneficiario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Sexo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Discapacitado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Municipio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Localidad</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Descripción del apoyo</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ES" sz="1100" dirty="0">
                          <a:solidFill>
                            <a:schemeClr val="bg1"/>
                          </a:solidFill>
                          <a:latin typeface="Mestiza" panose="00000500000000000000" pitchFamily="50" charset="0"/>
                        </a:rPr>
                        <a:t>No. De dependientes</a:t>
                      </a:r>
                      <a:endParaRPr lang="es-MX" sz="1100" dirty="0">
                        <a:solidFill>
                          <a:schemeClr val="bg1"/>
                        </a:solidFill>
                        <a:latin typeface="Mestiza" panose="00000500000000000000" pitchFamily="50"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756785638"/>
                  </a:ext>
                </a:extLst>
              </a:tr>
              <a:tr h="306431">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endParaRPr lang="es-MX" sz="1100" dirty="0">
                        <a:latin typeface="Mestiza" panose="00000500000000000000"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711689"/>
                  </a:ext>
                </a:extLst>
              </a:tr>
            </a:tbl>
          </a:graphicData>
        </a:graphic>
      </p:graphicFrame>
    </p:spTree>
    <p:extLst>
      <p:ext uri="{BB962C8B-B14F-4D97-AF65-F5344CB8AC3E}">
        <p14:creationId xmlns:p14="http://schemas.microsoft.com/office/powerpoint/2010/main" val="203459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4</a:t>
            </a:fld>
            <a:endParaRPr lang="es-MX" dirty="0"/>
          </a:p>
        </p:txBody>
      </p:sp>
      <p:sp>
        <p:nvSpPr>
          <p:cNvPr id="14" name="13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4</a:t>
            </a:r>
          </a:p>
        </p:txBody>
      </p:sp>
      <p:sp>
        <p:nvSpPr>
          <p:cNvPr id="3" name="3 CuadroTexto">
            <a:extLst>
              <a:ext uri="{FF2B5EF4-FFF2-40B4-BE49-F238E27FC236}">
                <a16:creationId xmlns:a16="http://schemas.microsoft.com/office/drawing/2014/main" id="{ED2BB3C1-9FBC-3D90-C22F-7CC62A618CCA}"/>
              </a:ext>
            </a:extLst>
          </p:cNvPr>
          <p:cNvSpPr txBox="1"/>
          <p:nvPr/>
        </p:nvSpPr>
        <p:spPr>
          <a:xfrm>
            <a:off x="611560" y="1002214"/>
            <a:ext cx="3816424"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Cobertura y Focalización</a:t>
            </a:r>
          </a:p>
        </p:txBody>
      </p:sp>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035207543"/>
              </p:ext>
            </p:extLst>
          </p:nvPr>
        </p:nvGraphicFramePr>
        <p:xfrm>
          <a:off x="331101" y="1624604"/>
          <a:ext cx="4240899" cy="4900740"/>
        </p:xfrm>
        <a:graphic>
          <a:graphicData uri="http://schemas.openxmlformats.org/drawingml/2006/table">
            <a:tbl>
              <a:tblPr firstRow="1" bandRow="1">
                <a:effectLst/>
                <a:tableStyleId>{5C22544A-7EE6-4342-B048-85BDC9FD1C3A}</a:tableStyleId>
              </a:tblPr>
              <a:tblGrid>
                <a:gridCol w="4240899">
                  <a:extLst>
                    <a:ext uri="{9D8B030D-6E8A-4147-A177-3AD203B41FA5}">
                      <a16:colId xmlns:a16="http://schemas.microsoft.com/office/drawing/2014/main" val="20000"/>
                    </a:ext>
                  </a:extLst>
                </a:gridCol>
              </a:tblGrid>
              <a:tr h="2156420">
                <a:tc>
                  <a:txBody>
                    <a:bodyPr/>
                    <a:lstStyle/>
                    <a:p>
                      <a:pPr algn="just">
                        <a:lnSpc>
                          <a:spcPct val="120000"/>
                        </a:lnSpc>
                        <a:spcAft>
                          <a:spcPts val="0"/>
                        </a:spcAft>
                      </a:pPr>
                      <a:r>
                        <a:rPr lang="es-ES" sz="1100" b="0" dirty="0">
                          <a:solidFill>
                            <a:schemeClr val="tx1"/>
                          </a:solidFill>
                          <a:effectLst/>
                          <a:latin typeface="Mestiza" panose="00000500000000000000" pitchFamily="50" charset="0"/>
                          <a:ea typeface="Calibri"/>
                          <a:cs typeface="Times New Roman"/>
                        </a:rPr>
                        <a:t>De acuerdo con la Ley que establece el Catálogo de Pueblos y Comunidades Indígenas del Estado de Sinaloa, “</a:t>
                      </a:r>
                      <a:r>
                        <a:rPr lang="es-ES" sz="1100" b="0" i="1" dirty="0">
                          <a:solidFill>
                            <a:schemeClr val="tx1"/>
                          </a:solidFill>
                          <a:effectLst/>
                          <a:latin typeface="Mestiza" panose="00000500000000000000" pitchFamily="50" charset="0"/>
                          <a:ea typeface="Calibri"/>
                          <a:cs typeface="Times New Roman"/>
                        </a:rPr>
                        <a:t>los pueblos y comunidades de la entidad que tengan una población residente de 40 por ciento o más de sus habitantes de origen indígena, serán considerados como poblaciones indígenas para los efectos del desarrollo social</a:t>
                      </a:r>
                      <a:r>
                        <a:rPr lang="es-ES" sz="1100" b="0" dirty="0">
                          <a:solidFill>
                            <a:schemeClr val="tx1"/>
                          </a:solidFill>
                          <a:effectLst/>
                          <a:latin typeface="Mestiza" panose="00000500000000000000" pitchFamily="50" charset="0"/>
                          <a:ea typeface="Calibri"/>
                          <a:cs typeface="Times New Roman"/>
                        </a:rPr>
                        <a:t>”. Asimismo, en los Lineamientos para la Operación de Programas de Apoyo a las Comunidades Indígenas de Sinaloa, se establece la población objetivo como “</a:t>
                      </a:r>
                      <a:r>
                        <a:rPr lang="es-ES" sz="1100" b="0" i="1" dirty="0">
                          <a:solidFill>
                            <a:schemeClr val="tx1"/>
                          </a:solidFill>
                          <a:effectLst/>
                          <a:latin typeface="Mestiza" panose="00000500000000000000" pitchFamily="50" charset="0"/>
                          <a:ea typeface="Calibri"/>
                          <a:cs typeface="Times New Roman"/>
                        </a:rPr>
                        <a:t>población indígena del Estado de Sinaloa</a:t>
                      </a:r>
                      <a:r>
                        <a:rPr lang="es-ES" sz="1100" b="0" dirty="0">
                          <a:solidFill>
                            <a:schemeClr val="tx1"/>
                          </a:solidFill>
                          <a:effectLst/>
                          <a:latin typeface="Mestiza" panose="00000500000000000000" pitchFamily="50" charset="0"/>
                          <a:ea typeface="Calibri"/>
                          <a:cs typeface="Times New Roman"/>
                        </a:rPr>
                        <a:t>”.</a:t>
                      </a:r>
                    </a:p>
                    <a:p>
                      <a:pPr algn="just">
                        <a:lnSpc>
                          <a:spcPct val="120000"/>
                        </a:lnSpc>
                        <a:spcAft>
                          <a:spcPts val="0"/>
                        </a:spcAft>
                      </a:pPr>
                      <a:endParaRPr lang="es-ES" sz="1100" b="0" dirty="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ES" sz="1100" b="0" dirty="0">
                          <a:solidFill>
                            <a:schemeClr val="tx1"/>
                          </a:solidFill>
                          <a:effectLst/>
                          <a:latin typeface="Mestiza" panose="00000500000000000000" pitchFamily="50" charset="0"/>
                          <a:ea typeface="Calibri"/>
                          <a:cs typeface="Times New Roman"/>
                        </a:rPr>
                        <a:t>Las cuantificaciones para las poblaciones se realizan de acuerdo con los métodos que se presentan en la Ley que establece el Catálogo de Pueblos y Comunidades Indígenas del Estado de Sinaloa, utilizando los más recientes censos y/o en los conteos de población que realiza el Instituto Nacional de Estadística y Geografía.</a:t>
                      </a:r>
                    </a:p>
                    <a:p>
                      <a:pPr algn="just">
                        <a:lnSpc>
                          <a:spcPct val="120000"/>
                        </a:lnSpc>
                        <a:spcAft>
                          <a:spcPts val="0"/>
                        </a:spcAft>
                      </a:pPr>
                      <a:endParaRPr lang="es-MX" sz="1100" b="0" dirty="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MX" sz="1100" b="0" dirty="0">
                          <a:solidFill>
                            <a:schemeClr val="tx1"/>
                          </a:solidFill>
                          <a:effectLst/>
                          <a:latin typeface="Mestiza" panose="00000500000000000000" pitchFamily="50" charset="0"/>
                          <a:ea typeface="Calibri"/>
                          <a:cs typeface="Times New Roman"/>
                        </a:rPr>
                        <a:t>En el ejercicio fiscal 2021, la población objetivo fue de 11,391 personas,</a:t>
                      </a:r>
                      <a:r>
                        <a:rPr lang="es-MX" sz="1100" b="0" baseline="0" dirty="0">
                          <a:solidFill>
                            <a:schemeClr val="tx1"/>
                          </a:solidFill>
                          <a:effectLst/>
                          <a:latin typeface="Mestiza" panose="00000500000000000000" pitchFamily="50" charset="0"/>
                          <a:ea typeface="Calibri"/>
                          <a:cs typeface="Times New Roman"/>
                        </a:rPr>
                        <a:t> y se captaron 5,457 personas, con lo que se alcanzó una cobertura del 47.9%.</a:t>
                      </a:r>
                    </a:p>
                    <a:p>
                      <a:pPr algn="just">
                        <a:lnSpc>
                          <a:spcPct val="120000"/>
                        </a:lnSpc>
                        <a:spcAft>
                          <a:spcPts val="0"/>
                        </a:spcAft>
                      </a:pPr>
                      <a:endParaRPr lang="es-MX" sz="1100" b="0" baseline="0" dirty="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ES" sz="1100" b="0" baseline="0" dirty="0">
                          <a:solidFill>
                            <a:schemeClr val="tx1"/>
                          </a:solidFill>
                          <a:effectLst/>
                          <a:latin typeface="Mestiza" panose="00000500000000000000" pitchFamily="50" charset="0"/>
                          <a:ea typeface="Calibri"/>
                          <a:cs typeface="Times New Roman"/>
                        </a:rPr>
                        <a:t>Cabe señalar que la planeación de la cobertura está enfocada a 246 comunidades indígenas que se encuentran en el Catálogo de la Ley que establece el Catálogo de Pueblos y Comunidades Indígenas del Estado de Sinaloa.</a:t>
                      </a:r>
                      <a:endParaRPr lang="es-MX" sz="1100" b="0" baseline="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CuadroTexto 20"/>
          <p:cNvSpPr txBox="1"/>
          <p:nvPr/>
        </p:nvSpPr>
        <p:spPr>
          <a:xfrm>
            <a:off x="5932069" y="1700808"/>
            <a:ext cx="1768433" cy="261610"/>
          </a:xfrm>
          <a:prstGeom prst="rect">
            <a:avLst/>
          </a:prstGeom>
          <a:noFill/>
        </p:spPr>
        <p:txBody>
          <a:bodyPr wrap="square" rtlCol="0">
            <a:spAutoFit/>
          </a:bodyPr>
          <a:lstStyle/>
          <a:p>
            <a:r>
              <a:rPr lang="es-MX" sz="1100" b="1" dirty="0">
                <a:latin typeface="Mestiza" panose="00000500000000000000" pitchFamily="50" charset="0"/>
              </a:rPr>
              <a:t>Cobertura del Programa</a:t>
            </a:r>
          </a:p>
        </p:txBody>
      </p:sp>
      <p:sp>
        <p:nvSpPr>
          <p:cNvPr id="22" name="CuadroTexto 21"/>
          <p:cNvSpPr txBox="1"/>
          <p:nvPr/>
        </p:nvSpPr>
        <p:spPr>
          <a:xfrm>
            <a:off x="5932069" y="4509120"/>
            <a:ext cx="2063385" cy="261610"/>
          </a:xfrm>
          <a:prstGeom prst="rect">
            <a:avLst/>
          </a:prstGeom>
          <a:noFill/>
        </p:spPr>
        <p:txBody>
          <a:bodyPr wrap="none" rtlCol="0">
            <a:spAutoFit/>
          </a:bodyPr>
          <a:lstStyle/>
          <a:p>
            <a:r>
              <a:rPr lang="es-MX" sz="1100" b="1" dirty="0">
                <a:latin typeface="Mestiza" panose="00000500000000000000" pitchFamily="50" charset="0"/>
              </a:rPr>
              <a:t>Población Objetivo Atendida</a:t>
            </a:r>
          </a:p>
        </p:txBody>
      </p:sp>
      <p:pic>
        <p:nvPicPr>
          <p:cNvPr id="2" name="Imagen 1">
            <a:extLst>
              <a:ext uri="{FF2B5EF4-FFF2-40B4-BE49-F238E27FC236}">
                <a16:creationId xmlns:a16="http://schemas.microsoft.com/office/drawing/2014/main" id="{10E9AD6F-F5CE-40AC-8BB5-C4E5BEC0C051}"/>
              </a:ext>
            </a:extLst>
          </p:cNvPr>
          <p:cNvPicPr>
            <a:picLocks noChangeAspect="1"/>
          </p:cNvPicPr>
          <p:nvPr/>
        </p:nvPicPr>
        <p:blipFill>
          <a:blip r:embed="rId3"/>
          <a:stretch>
            <a:fillRect/>
          </a:stretch>
        </p:blipFill>
        <p:spPr>
          <a:xfrm>
            <a:off x="4819673" y="1962418"/>
            <a:ext cx="3993226" cy="2231329"/>
          </a:xfrm>
          <a:prstGeom prst="rect">
            <a:avLst/>
          </a:prstGeom>
        </p:spPr>
      </p:pic>
      <p:pic>
        <p:nvPicPr>
          <p:cNvPr id="4" name="Imagen 3">
            <a:extLst>
              <a:ext uri="{FF2B5EF4-FFF2-40B4-BE49-F238E27FC236}">
                <a16:creationId xmlns:a16="http://schemas.microsoft.com/office/drawing/2014/main" id="{BBC0B615-0B28-48E7-A293-539562193467}"/>
              </a:ext>
            </a:extLst>
          </p:cNvPr>
          <p:cNvPicPr>
            <a:picLocks noChangeAspect="1"/>
          </p:cNvPicPr>
          <p:nvPr/>
        </p:nvPicPr>
        <p:blipFill rotWithShape="1">
          <a:blip r:embed="rId4"/>
          <a:srcRect r="6260"/>
          <a:stretch/>
        </p:blipFill>
        <p:spPr>
          <a:xfrm>
            <a:off x="5157648" y="4770730"/>
            <a:ext cx="3600400" cy="1713124"/>
          </a:xfrm>
          <a:prstGeom prst="rect">
            <a:avLst/>
          </a:prstGeom>
        </p:spPr>
      </p:pic>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a:solidFill>
                  <a:srgbClr val="7B4651"/>
                </a:solidFill>
                <a:effectLst>
                  <a:outerShdw blurRad="38100" dist="38100" dir="2700000" algn="tl">
                    <a:srgbClr val="000000">
                      <a:alpha val="43137"/>
                    </a:srgbClr>
                  </a:outerShdw>
                </a:effectLst>
                <a:latin typeface="Mestiza" panose="00000500000000000000" pitchFamily="50" charset="0"/>
              </a:rPr>
              <a:t>Operación</a:t>
            </a:r>
          </a:p>
        </p:txBody>
      </p:sp>
      <p:graphicFrame>
        <p:nvGraphicFramePr>
          <p:cNvPr id="1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05366836"/>
              </p:ext>
            </p:extLst>
          </p:nvPr>
        </p:nvGraphicFramePr>
        <p:xfrm>
          <a:off x="251520" y="1556792"/>
          <a:ext cx="8640960" cy="1431735"/>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324052">
                <a:tc>
                  <a:txBody>
                    <a:bodyPr/>
                    <a:lstStyle/>
                    <a:p>
                      <a:pPr marL="171450" indent="-171450" algn="just">
                        <a:lnSpc>
                          <a:spcPct val="150000"/>
                        </a:lnSpc>
                        <a:spcAft>
                          <a:spcPts val="0"/>
                        </a:spcAft>
                        <a:buClr>
                          <a:srgbClr val="C9C2BA"/>
                        </a:buClr>
                        <a:buFont typeface="Wingdings" panose="05000000000000000000" pitchFamily="2" charset="2"/>
                        <a:buChar char="v"/>
                      </a:pPr>
                      <a:r>
                        <a:rPr lang="es-MX" sz="1100" b="0" dirty="0">
                          <a:solidFill>
                            <a:schemeClr val="tx1"/>
                          </a:solidFill>
                          <a:effectLst/>
                          <a:latin typeface="Mestiza" panose="00000500000000000000" pitchFamily="50" charset="0"/>
                          <a:ea typeface="Calibri"/>
                          <a:cs typeface="Times New Roman"/>
                        </a:rPr>
                        <a:t>A través de dicho programa, se lleva</a:t>
                      </a:r>
                      <a:r>
                        <a:rPr lang="es-MX" sz="1100" b="0" baseline="0" dirty="0">
                          <a:solidFill>
                            <a:schemeClr val="tx1"/>
                          </a:solidFill>
                          <a:effectLst/>
                          <a:latin typeface="Mestiza" panose="00000500000000000000" pitchFamily="50" charset="0"/>
                          <a:ea typeface="Calibri"/>
                          <a:cs typeface="Times New Roman"/>
                        </a:rPr>
                        <a:t> a cabo lo siguiente:</a:t>
                      </a:r>
                    </a:p>
                    <a:p>
                      <a:pPr marL="0" indent="0" algn="just">
                        <a:lnSpc>
                          <a:spcPct val="150000"/>
                        </a:lnSpc>
                        <a:spcAft>
                          <a:spcPts val="0"/>
                        </a:spcAft>
                        <a:buClr>
                          <a:srgbClr val="C9C2BA"/>
                        </a:buClr>
                        <a:buFont typeface="Wingdings" panose="05000000000000000000" pitchFamily="2" charset="2"/>
                        <a:buNone/>
                      </a:pPr>
                      <a:endParaRPr lang="es-MX" sz="500" b="0" baseline="0" dirty="0">
                        <a:solidFill>
                          <a:schemeClr val="tx1"/>
                        </a:solidFill>
                        <a:effectLst/>
                        <a:latin typeface="Mestiza" panose="00000500000000000000" pitchFamily="50" charset="0"/>
                        <a:ea typeface="Calibri"/>
                        <a:cs typeface="Times New Roman"/>
                      </a:endParaRPr>
                    </a:p>
                    <a:p>
                      <a:pPr marL="360000" indent="-171450" algn="just">
                        <a:lnSpc>
                          <a:spcPct val="150000"/>
                        </a:lnSpc>
                        <a:spcAft>
                          <a:spcPts val="0"/>
                        </a:spcAft>
                        <a:buClrTx/>
                        <a:buFont typeface="Arial" panose="020B0604020202020204" pitchFamily="34" charset="0"/>
                        <a:buChar char="•"/>
                      </a:pPr>
                      <a:r>
                        <a:rPr lang="es-ES" sz="1100" b="0" baseline="0" dirty="0">
                          <a:solidFill>
                            <a:schemeClr val="tx1"/>
                          </a:solidFill>
                          <a:effectLst/>
                          <a:latin typeface="Mestiza" panose="00000500000000000000" pitchFamily="50" charset="0"/>
                          <a:ea typeface="Calibri"/>
                          <a:cs typeface="Times New Roman"/>
                        </a:rPr>
                        <a:t>Gestión de la entrega de apoyos a centros ceremoniales reconocidos por el Gobierno del Estado.</a:t>
                      </a:r>
                    </a:p>
                    <a:p>
                      <a:pPr marL="360000" indent="-171450" algn="just">
                        <a:lnSpc>
                          <a:spcPct val="150000"/>
                        </a:lnSpc>
                        <a:spcAft>
                          <a:spcPts val="0"/>
                        </a:spcAft>
                        <a:buClrTx/>
                        <a:buFont typeface="Arial" panose="020B0604020202020204" pitchFamily="34" charset="0"/>
                        <a:buChar char="•"/>
                      </a:pPr>
                      <a:r>
                        <a:rPr lang="es-ES" sz="1100" b="0" baseline="0" dirty="0">
                          <a:solidFill>
                            <a:schemeClr val="tx1"/>
                          </a:solidFill>
                          <a:effectLst/>
                          <a:latin typeface="Mestiza" panose="00000500000000000000" pitchFamily="50" charset="0"/>
                          <a:ea typeface="Calibri"/>
                          <a:cs typeface="Times New Roman"/>
                        </a:rPr>
                        <a:t>Gestión de la entrega de apoyos para la realización de festividades tradicionales.</a:t>
                      </a:r>
                    </a:p>
                    <a:p>
                      <a:pPr marL="360000" indent="-171450" algn="just">
                        <a:lnSpc>
                          <a:spcPct val="150000"/>
                        </a:lnSpc>
                        <a:spcAft>
                          <a:spcPts val="0"/>
                        </a:spcAft>
                        <a:buClrTx/>
                        <a:buFont typeface="Arial" panose="020B0604020202020204" pitchFamily="34" charset="0"/>
                        <a:buChar char="•"/>
                      </a:pPr>
                      <a:r>
                        <a:rPr lang="es-ES" sz="1100" b="0" baseline="0" dirty="0">
                          <a:solidFill>
                            <a:schemeClr val="tx1"/>
                          </a:solidFill>
                          <a:effectLst/>
                          <a:latin typeface="Mestiza" panose="00000500000000000000" pitchFamily="50" charset="0"/>
                          <a:ea typeface="Calibri"/>
                          <a:cs typeface="Times New Roman"/>
                        </a:rPr>
                        <a:t>Gestión de la entrega de apoyos de despensas alimenticias de granos básicos (maíz, frijol y arroz), lámina galvanizada y colchonetas o cobijas, para los grupos vulnerables indígenas de la zona serrana de los municipios de El Fuerte, Choix y Sinaloa.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307997738"/>
              </p:ext>
            </p:extLst>
          </p:nvPr>
        </p:nvGraphicFramePr>
        <p:xfrm>
          <a:off x="251520" y="3176956"/>
          <a:ext cx="3528392" cy="324052"/>
        </p:xfrm>
        <a:graphic>
          <a:graphicData uri="http://schemas.openxmlformats.org/drawingml/2006/table">
            <a:tbl>
              <a:tblPr firstRow="1" bandRow="1">
                <a:effectLst/>
                <a:tableStyleId>{5C22544A-7EE6-4342-B048-85BDC9FD1C3A}</a:tableStyleId>
              </a:tblPr>
              <a:tblGrid>
                <a:gridCol w="352839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a:solidFill>
                            <a:schemeClr val="tx1"/>
                          </a:solidFill>
                          <a:effectLst/>
                          <a:latin typeface="Mestiza" panose="00000500000000000000" pitchFamily="50" charset="0"/>
                          <a:ea typeface="Calibri"/>
                          <a:cs typeface="Times New Roman"/>
                        </a:rPr>
                        <a:t>Gastos desglosados del programa y su</a:t>
                      </a:r>
                      <a:r>
                        <a:rPr lang="es-MX" sz="1100" b="0" baseline="0" dirty="0">
                          <a:solidFill>
                            <a:schemeClr val="tx1"/>
                          </a:solidFill>
                          <a:effectLst/>
                          <a:latin typeface="Mestiza" panose="00000500000000000000" pitchFamily="50" charset="0"/>
                          <a:ea typeface="Calibri"/>
                          <a:cs typeface="Times New Roman"/>
                        </a:rPr>
                        <a:t> clasificación: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Tabla 30"/>
          <p:cNvGraphicFramePr>
            <a:graphicFrameLocks noGrp="1"/>
          </p:cNvGraphicFramePr>
          <p:nvPr>
            <p:extLst>
              <p:ext uri="{D42A27DB-BD31-4B8C-83A1-F6EECF244321}">
                <p14:modId xmlns:p14="http://schemas.microsoft.com/office/powerpoint/2010/main" val="4185712328"/>
              </p:ext>
            </p:extLst>
          </p:nvPr>
        </p:nvGraphicFramePr>
        <p:xfrm>
          <a:off x="538088" y="3603638"/>
          <a:ext cx="4465960" cy="2772639"/>
        </p:xfrm>
        <a:graphic>
          <a:graphicData uri="http://schemas.openxmlformats.org/drawingml/2006/table">
            <a:tbl>
              <a:tblPr firstRow="1" firstCol="1" bandRow="1"/>
              <a:tblGrid>
                <a:gridCol w="2543940">
                  <a:extLst>
                    <a:ext uri="{9D8B030D-6E8A-4147-A177-3AD203B41FA5}">
                      <a16:colId xmlns:a16="http://schemas.microsoft.com/office/drawing/2014/main" val="1901625481"/>
                    </a:ext>
                  </a:extLst>
                </a:gridCol>
                <a:gridCol w="1922020">
                  <a:extLst>
                    <a:ext uri="{9D8B030D-6E8A-4147-A177-3AD203B41FA5}">
                      <a16:colId xmlns:a16="http://schemas.microsoft.com/office/drawing/2014/main" val="2177681842"/>
                    </a:ext>
                  </a:extLst>
                </a:gridCol>
              </a:tblGrid>
              <a:tr h="328853">
                <a:tc rowSpan="2">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Capítulos de gasto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Presupuesto Estatal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563967087"/>
                  </a:ext>
                </a:extLst>
              </a:tr>
              <a:tr h="298366">
                <a:tc vMerge="1">
                  <a:txBody>
                    <a:bodyPr/>
                    <a:lstStyle/>
                    <a:p>
                      <a:endParaRPr lang="es-MX"/>
                    </a:p>
                  </a:txBody>
                  <a:tcPr/>
                </a:tc>
                <a:tc>
                  <a:txBody>
                    <a:bodyPr/>
                    <a:lstStyle/>
                    <a:p>
                      <a:pPr algn="ctr">
                        <a:lnSpc>
                          <a:spcPct val="100000"/>
                        </a:lnSpc>
                        <a:spcAft>
                          <a:spcPts val="0"/>
                        </a:spcAft>
                      </a:pPr>
                      <a:r>
                        <a:rPr lang="es-MX" sz="1000" b="1" dirty="0">
                          <a:solidFill>
                            <a:schemeClr val="bg1"/>
                          </a:solidFill>
                          <a:effectLst/>
                          <a:latin typeface="+mn-lt"/>
                          <a:ea typeface="Calibri" panose="020F0502020204030204" pitchFamily="34" charset="0"/>
                          <a:cs typeface="Times New Roman" panose="02020603050405020304" pitchFamily="18" charset="0"/>
                        </a:rPr>
                        <a:t>Subtotal</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59772694"/>
                  </a:ext>
                </a:extLst>
              </a:tr>
              <a:tr h="201497">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Servicios personales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7944770"/>
                  </a:ext>
                </a:extLst>
              </a:tr>
              <a:tr h="384670">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 Materiales y suministros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2319628"/>
                  </a:ext>
                </a:extLst>
              </a:tr>
              <a:tr h="201497">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 Servicios generales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3367118"/>
                  </a:ext>
                </a:extLst>
              </a:tr>
              <a:tr h="503060">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 Transferencias, asignaciones, subsidios y otras ayudas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rgbClr val="000000"/>
                          </a:solidFill>
                          <a:effectLst/>
                          <a:latin typeface="Calibri" panose="020F0502020204030204" pitchFamily="34" charset="0"/>
                        </a:rPr>
                        <a:t>$ 8,421,237.61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7688536"/>
                  </a:ext>
                </a:extLst>
              </a:tr>
              <a:tr h="384670">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 Bienes muebles e inmuebles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649607"/>
                  </a:ext>
                </a:extLst>
              </a:tr>
              <a:tr h="201497">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6000: Obras públicas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135101"/>
                  </a:ext>
                </a:extLst>
              </a:tr>
              <a:tr h="268529">
                <a:tc>
                  <a:txBody>
                    <a:bodyPr/>
                    <a:lstStyle/>
                    <a:p>
                      <a:pPr algn="r">
                        <a:lnSpc>
                          <a:spcPct val="100000"/>
                        </a:lnSpc>
                        <a:spcAft>
                          <a:spcPts val="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rgbClr val="000000"/>
                          </a:solidFill>
                          <a:effectLst/>
                          <a:latin typeface="Calibri" panose="020F0502020204030204" pitchFamily="34" charset="0"/>
                        </a:rPr>
                        <a:t>$ 8,421,237.61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6035262"/>
                  </a:ext>
                </a:extLst>
              </a:tr>
            </a:tbl>
          </a:graphicData>
        </a:graphic>
      </p:graphicFrame>
      <p:pic>
        <p:nvPicPr>
          <p:cNvPr id="4" name="Imagen 3">
            <a:extLst>
              <a:ext uri="{FF2B5EF4-FFF2-40B4-BE49-F238E27FC236}">
                <a16:creationId xmlns:a16="http://schemas.microsoft.com/office/drawing/2014/main" id="{012CDA90-2286-4EDB-BA89-417D5469C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627" y="3603638"/>
            <a:ext cx="3696853" cy="277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6</a:t>
            </a:fld>
            <a:endParaRPr lang="es-MX" dirty="0"/>
          </a:p>
        </p:txBody>
      </p:sp>
      <p:sp>
        <p:nvSpPr>
          <p:cNvPr id="23" name="4 Elipse">
            <a:extLst>
              <a:ext uri="{FF2B5EF4-FFF2-40B4-BE49-F238E27FC236}">
                <a16:creationId xmlns:a16="http://schemas.microsoft.com/office/drawing/2014/main" id="{86EFDE5D-2D09-4048-B494-CE66419CD8F8}"/>
              </a:ext>
            </a:extLst>
          </p:cNvPr>
          <p:cNvSpPr/>
          <p:nvPr/>
        </p:nvSpPr>
        <p:spPr>
          <a:xfrm>
            <a:off x="240760" y="1041976"/>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6</a:t>
            </a:r>
          </a:p>
        </p:txBody>
      </p:sp>
      <p:sp>
        <p:nvSpPr>
          <p:cNvPr id="2" name="3 CuadroTexto">
            <a:extLst>
              <a:ext uri="{FF2B5EF4-FFF2-40B4-BE49-F238E27FC236}">
                <a16:creationId xmlns:a16="http://schemas.microsoft.com/office/drawing/2014/main" id="{4CF6CDB5-6173-81AC-F27E-7983D6420A9B}"/>
              </a:ext>
            </a:extLst>
          </p:cNvPr>
          <p:cNvSpPr txBox="1"/>
          <p:nvPr/>
        </p:nvSpPr>
        <p:spPr>
          <a:xfrm>
            <a:off x="611560" y="1063462"/>
            <a:ext cx="4896544" cy="338554"/>
          </a:xfrm>
          <a:prstGeom prst="rect">
            <a:avLst/>
          </a:prstGeom>
          <a:noFill/>
        </p:spPr>
        <p:txBody>
          <a:bodyPr wrap="square" rtlCol="0">
            <a:spAutoFit/>
          </a:bodyPr>
          <a:lstStyle/>
          <a:p>
            <a:r>
              <a:rPr lang="es-MX" sz="1600" b="1" dirty="0">
                <a:solidFill>
                  <a:srgbClr val="992D49"/>
                </a:solidFill>
                <a:effectLst>
                  <a:outerShdw blurRad="38100" dist="38100" dir="2700000" algn="tl">
                    <a:srgbClr val="000000">
                      <a:alpha val="43137"/>
                    </a:srgbClr>
                  </a:outerShdw>
                </a:effectLst>
                <a:latin typeface="Mestiza" panose="00000500000000000000" pitchFamily="50" charset="0"/>
              </a:rPr>
              <a:t>Percepción de la Población Atendida</a:t>
            </a:r>
          </a:p>
        </p:txBody>
      </p:sp>
      <p:graphicFrame>
        <p:nvGraphicFramePr>
          <p:cNvPr id="5"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423539956"/>
              </p:ext>
            </p:extLst>
          </p:nvPr>
        </p:nvGraphicFramePr>
        <p:xfrm>
          <a:off x="323528" y="1700808"/>
          <a:ext cx="8496944" cy="1065975"/>
        </p:xfrm>
        <a:graphic>
          <a:graphicData uri="http://schemas.openxmlformats.org/drawingml/2006/table">
            <a:tbl>
              <a:tblPr firstRow="1" bandRow="1">
                <a:effectLst/>
                <a:tableStyleId>{5C22544A-7EE6-4342-B048-85BDC9FD1C3A}</a:tableStyleId>
              </a:tblPr>
              <a:tblGrid>
                <a:gridCol w="8496944">
                  <a:extLst>
                    <a:ext uri="{9D8B030D-6E8A-4147-A177-3AD203B41FA5}">
                      <a16:colId xmlns:a16="http://schemas.microsoft.com/office/drawing/2014/main" val="20000"/>
                    </a:ext>
                  </a:extLst>
                </a:gridCol>
              </a:tblGrid>
              <a:tr h="576064">
                <a:tc>
                  <a:txBody>
                    <a:bodyPr/>
                    <a:lstStyle/>
                    <a:p>
                      <a:pPr algn="just">
                        <a:lnSpc>
                          <a:spcPct val="150000"/>
                        </a:lnSpc>
                        <a:spcAft>
                          <a:spcPts val="0"/>
                        </a:spcAft>
                      </a:pPr>
                      <a:r>
                        <a:rPr lang="es-MX" sz="1100" b="0" dirty="0">
                          <a:solidFill>
                            <a:schemeClr val="tx1"/>
                          </a:solidFill>
                          <a:effectLst/>
                          <a:latin typeface="Mestiza" panose="00000500000000000000" pitchFamily="50" charset="0"/>
                          <a:ea typeface="Calibri"/>
                          <a:cs typeface="Times New Roman"/>
                        </a:rPr>
                        <a:t>El programa </a:t>
                      </a:r>
                      <a:r>
                        <a:rPr lang="es-MX" sz="1100" b="1" dirty="0">
                          <a:solidFill>
                            <a:schemeClr val="tx1"/>
                          </a:solidFill>
                          <a:effectLst/>
                          <a:latin typeface="Mestiza" panose="00000500000000000000" pitchFamily="50" charset="0"/>
                          <a:ea typeface="Calibri"/>
                          <a:cs typeface="Times New Roman"/>
                        </a:rPr>
                        <a:t>Desarrollo</a:t>
                      </a:r>
                      <a:r>
                        <a:rPr lang="es-MX" sz="1100" b="1" baseline="0" dirty="0">
                          <a:solidFill>
                            <a:schemeClr val="tx1"/>
                          </a:solidFill>
                          <a:effectLst/>
                          <a:latin typeface="Mestiza" panose="00000500000000000000" pitchFamily="50" charset="0"/>
                          <a:ea typeface="Calibri"/>
                          <a:cs typeface="Times New Roman"/>
                        </a:rPr>
                        <a:t> de las Comunidades Indígenas Sinaloenses </a:t>
                      </a:r>
                      <a:r>
                        <a:rPr lang="es-MX" sz="1100" b="0" dirty="0">
                          <a:solidFill>
                            <a:schemeClr val="tx1"/>
                          </a:solidFill>
                          <a:effectLst/>
                          <a:latin typeface="Mestiza" panose="00000500000000000000" pitchFamily="50" charset="0"/>
                          <a:ea typeface="Calibri"/>
                          <a:cs typeface="Times New Roman"/>
                        </a:rPr>
                        <a:t>no cuenta con un instrumento para medir el grado de satisfacción de la Población</a:t>
                      </a:r>
                      <a:r>
                        <a:rPr lang="es-MX" sz="1100" b="0" baseline="0" dirty="0">
                          <a:solidFill>
                            <a:schemeClr val="tx1"/>
                          </a:solidFill>
                          <a:effectLst/>
                          <a:latin typeface="Mestiza" panose="00000500000000000000" pitchFamily="50" charset="0"/>
                          <a:ea typeface="Calibri"/>
                          <a:cs typeface="Times New Roman"/>
                        </a:rPr>
                        <a:t> Atendida.</a:t>
                      </a:r>
                    </a:p>
                    <a:p>
                      <a:pPr algn="just">
                        <a:lnSpc>
                          <a:spcPct val="150000"/>
                        </a:lnSpc>
                        <a:spcAft>
                          <a:spcPts val="0"/>
                        </a:spcAft>
                      </a:pPr>
                      <a:r>
                        <a:rPr lang="es-MX" sz="1100" b="0" baseline="0" dirty="0">
                          <a:solidFill>
                            <a:schemeClr val="tx1"/>
                          </a:solidFill>
                          <a:effectLst/>
                          <a:latin typeface="Mestiza" panose="00000500000000000000" pitchFamily="50" charset="0"/>
                          <a:ea typeface="Calibri"/>
                          <a:cs typeface="Times New Roman"/>
                        </a:rPr>
                        <a:t>Por lo que, se recomienda gestionar dicho instrumento que permita recabar información para medir el grado de satisfacción de la población atendida y sus resultados.</a:t>
                      </a:r>
                      <a:endParaRPr lang="es-MX" sz="1100" b="0" dirty="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20 Elipse"/>
          <p:cNvSpPr/>
          <p:nvPr/>
        </p:nvSpPr>
        <p:spPr>
          <a:xfrm>
            <a:off x="266993" y="313020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7</a:t>
            </a:r>
          </a:p>
        </p:txBody>
      </p:sp>
      <p:sp>
        <p:nvSpPr>
          <p:cNvPr id="7" name="3 CuadroTexto">
            <a:extLst>
              <a:ext uri="{FF2B5EF4-FFF2-40B4-BE49-F238E27FC236}">
                <a16:creationId xmlns:a16="http://schemas.microsoft.com/office/drawing/2014/main" id="{98E40C20-BD6E-C708-F079-96F29A37D6BE}"/>
              </a:ext>
            </a:extLst>
          </p:cNvPr>
          <p:cNvSpPr txBox="1"/>
          <p:nvPr/>
        </p:nvSpPr>
        <p:spPr>
          <a:xfrm>
            <a:off x="637793" y="3151694"/>
            <a:ext cx="3456384" cy="338554"/>
          </a:xfrm>
          <a:prstGeom prst="rect">
            <a:avLst/>
          </a:prstGeom>
          <a:noFill/>
        </p:spPr>
        <p:txBody>
          <a:bodyPr wrap="square" rtlCol="0">
            <a:spAutoFit/>
          </a:bodyPr>
          <a:lstStyle/>
          <a:p>
            <a:r>
              <a:rPr lang="es-MX" sz="1600" b="1" dirty="0">
                <a:solidFill>
                  <a:srgbClr val="742E43"/>
                </a:solidFill>
                <a:effectLst>
                  <a:outerShdw blurRad="38100" dist="38100" dir="2700000" algn="tl">
                    <a:srgbClr val="000000">
                      <a:alpha val="43137"/>
                    </a:srgbClr>
                  </a:outerShdw>
                </a:effectLst>
                <a:latin typeface="Mestiza" panose="00000500000000000000" pitchFamily="50" charset="0"/>
              </a:rPr>
              <a:t>Medición de Resultados</a:t>
            </a:r>
          </a:p>
        </p:txBody>
      </p:sp>
      <p:pic>
        <p:nvPicPr>
          <p:cNvPr id="12" name="Imagen 11"/>
          <p:cNvPicPr>
            <a:picLocks noChangeAspect="1"/>
          </p:cNvPicPr>
          <p:nvPr/>
        </p:nvPicPr>
        <p:blipFill>
          <a:blip r:embed="rId4"/>
          <a:stretch>
            <a:fillRect/>
          </a:stretch>
        </p:blipFill>
        <p:spPr>
          <a:xfrm>
            <a:off x="539552" y="4928091"/>
            <a:ext cx="3956647" cy="1079086"/>
          </a:xfrm>
          <a:prstGeom prst="rect">
            <a:avLst/>
          </a:prstGeom>
        </p:spPr>
      </p:pic>
      <p:pic>
        <p:nvPicPr>
          <p:cNvPr id="17" name="Imagen 16"/>
          <p:cNvPicPr>
            <a:picLocks noChangeAspect="1"/>
          </p:cNvPicPr>
          <p:nvPr/>
        </p:nvPicPr>
        <p:blipFill>
          <a:blip r:embed="rId5"/>
          <a:stretch>
            <a:fillRect/>
          </a:stretch>
        </p:blipFill>
        <p:spPr>
          <a:xfrm>
            <a:off x="4968978" y="4715452"/>
            <a:ext cx="3956647" cy="1079086"/>
          </a:xfrm>
          <a:prstGeom prst="rect">
            <a:avLst/>
          </a:prstGeom>
        </p:spPr>
      </p:pic>
      <p:sp>
        <p:nvSpPr>
          <p:cNvPr id="9" name="CuadroTexto 8">
            <a:extLst>
              <a:ext uri="{FF2B5EF4-FFF2-40B4-BE49-F238E27FC236}">
                <a16:creationId xmlns:a16="http://schemas.microsoft.com/office/drawing/2014/main" id="{697186E1-3C65-4608-B4DC-8330F311C2E6}"/>
              </a:ext>
            </a:extLst>
          </p:cNvPr>
          <p:cNvSpPr txBox="1"/>
          <p:nvPr/>
        </p:nvSpPr>
        <p:spPr>
          <a:xfrm>
            <a:off x="785912" y="4125950"/>
            <a:ext cx="3312368" cy="646331"/>
          </a:xfrm>
          <a:prstGeom prst="rect">
            <a:avLst/>
          </a:prstGeom>
          <a:noFill/>
        </p:spPr>
        <p:txBody>
          <a:bodyPr wrap="square" rtlCol="0">
            <a:spAutoFit/>
          </a:bodyPr>
          <a:lstStyle/>
          <a:p>
            <a:pPr marL="171450" indent="-171450">
              <a:buClr>
                <a:srgbClr val="C9C2BA"/>
              </a:buClr>
              <a:buFont typeface="Wingdings" panose="05000000000000000000" pitchFamily="2" charset="2"/>
              <a:buChar char="v"/>
            </a:pPr>
            <a:r>
              <a:rPr lang="es-MX" sz="1200" b="1" dirty="0">
                <a:latin typeface="Mestiza" panose="00000500000000000000" pitchFamily="50" charset="0"/>
              </a:rPr>
              <a:t>Indicador 01.</a:t>
            </a:r>
            <a:r>
              <a:rPr lang="es-MX" sz="1200" b="1" baseline="0" dirty="0">
                <a:latin typeface="Mestiza" panose="00000500000000000000" pitchFamily="50" charset="0"/>
              </a:rPr>
              <a:t> </a:t>
            </a:r>
            <a:r>
              <a:rPr lang="es-MX" sz="1200" b="0" dirty="0">
                <a:latin typeface="Mestiza" panose="00000500000000000000" pitchFamily="50" charset="0"/>
              </a:rPr>
              <a:t>Celebración de las Festividades en los Centros Ceremoniales.</a:t>
            </a:r>
          </a:p>
          <a:p>
            <a:pPr marL="171450" indent="-171450">
              <a:buClr>
                <a:srgbClr val="C9C2BA"/>
              </a:buClr>
              <a:buFont typeface="Wingdings" panose="05000000000000000000" pitchFamily="2" charset="2"/>
              <a:buChar char="v"/>
            </a:pPr>
            <a:endParaRPr lang="es-MX" sz="1200" dirty="0"/>
          </a:p>
        </p:txBody>
      </p:sp>
      <p:sp>
        <p:nvSpPr>
          <p:cNvPr id="13" name="CuadroTexto 12">
            <a:extLst>
              <a:ext uri="{FF2B5EF4-FFF2-40B4-BE49-F238E27FC236}">
                <a16:creationId xmlns:a16="http://schemas.microsoft.com/office/drawing/2014/main" id="{27C63DD6-E901-4660-A6A9-5700313583A0}"/>
              </a:ext>
            </a:extLst>
          </p:cNvPr>
          <p:cNvSpPr txBox="1"/>
          <p:nvPr/>
        </p:nvSpPr>
        <p:spPr>
          <a:xfrm>
            <a:off x="5290156" y="3934797"/>
            <a:ext cx="3314292" cy="646331"/>
          </a:xfrm>
          <a:prstGeom prst="rect">
            <a:avLst/>
          </a:prstGeom>
          <a:noFill/>
        </p:spPr>
        <p:txBody>
          <a:bodyPr wrap="square" rtlCol="0">
            <a:spAutoFit/>
          </a:bodyPr>
          <a:lstStyle/>
          <a:p>
            <a:pPr marL="171450" indent="-171450">
              <a:buClr>
                <a:srgbClr val="C9C2BA"/>
              </a:buClr>
              <a:buFont typeface="Wingdings" panose="05000000000000000000" pitchFamily="2" charset="2"/>
              <a:buChar char="v"/>
            </a:pPr>
            <a:r>
              <a:rPr lang="es-ES" sz="1200" b="1" dirty="0">
                <a:latin typeface="Mestiza" panose="00000500000000000000" pitchFamily="50" charset="0"/>
              </a:rPr>
              <a:t>Indicador 02. </a:t>
            </a:r>
            <a:r>
              <a:rPr lang="es-ES" sz="1200" dirty="0">
                <a:latin typeface="Mestiza" panose="00000500000000000000" pitchFamily="50" charset="0"/>
              </a:rPr>
              <a:t>Pueblos y Comunidades Indígenas con Asistencia Social.</a:t>
            </a:r>
          </a:p>
          <a:p>
            <a:endParaRPr lang="es-MX" sz="1200" dirty="0"/>
          </a:p>
        </p:txBody>
      </p:sp>
      <p:sp>
        <p:nvSpPr>
          <p:cNvPr id="10" name="Rectángulo: esquinas redondeadas 9">
            <a:extLst>
              <a:ext uri="{FF2B5EF4-FFF2-40B4-BE49-F238E27FC236}">
                <a16:creationId xmlns:a16="http://schemas.microsoft.com/office/drawing/2014/main" id="{E68F2997-4710-45A5-A9C8-587CEA53F932}"/>
              </a:ext>
            </a:extLst>
          </p:cNvPr>
          <p:cNvSpPr/>
          <p:nvPr/>
        </p:nvSpPr>
        <p:spPr>
          <a:xfrm>
            <a:off x="569391" y="3702887"/>
            <a:ext cx="3926807" cy="2750449"/>
          </a:xfrm>
          <a:prstGeom prst="round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esquinas redondeadas 14">
            <a:extLst>
              <a:ext uri="{FF2B5EF4-FFF2-40B4-BE49-F238E27FC236}">
                <a16:creationId xmlns:a16="http://schemas.microsoft.com/office/drawing/2014/main" id="{38C9947C-F4E6-4ED9-96E0-710D80A38A1E}"/>
              </a:ext>
            </a:extLst>
          </p:cNvPr>
          <p:cNvSpPr/>
          <p:nvPr/>
        </p:nvSpPr>
        <p:spPr>
          <a:xfrm>
            <a:off x="5004048" y="3702887"/>
            <a:ext cx="3926807" cy="2750449"/>
          </a:xfrm>
          <a:prstGeom prst="round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51277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4028483286"/>
              </p:ext>
            </p:extLst>
          </p:nvPr>
        </p:nvGraphicFramePr>
        <p:xfrm>
          <a:off x="251520" y="1480905"/>
          <a:ext cx="8568952" cy="5024969"/>
        </p:xfrm>
        <a:graphic>
          <a:graphicData uri="http://schemas.openxmlformats.org/drawingml/2006/table">
            <a:tbl>
              <a:tblPr firstRow="1" bandRow="1">
                <a:effectLst/>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1719775249"/>
                    </a:ext>
                  </a:extLst>
                </a:gridCol>
              </a:tblGrid>
              <a:tr h="266723">
                <a:tc>
                  <a:txBody>
                    <a:bodyPr/>
                    <a:lstStyle/>
                    <a:p>
                      <a:pPr marL="0" algn="ctr" defTabSz="914400" rtl="0" eaLnBrk="1" latinLnBrk="0" hangingPunct="1"/>
                      <a:r>
                        <a:rPr lang="es-MX" sz="1100" b="1" kern="1200" dirty="0">
                          <a:solidFill>
                            <a:schemeClr val="tx1"/>
                          </a:solidFill>
                          <a:effectLst/>
                          <a:latin typeface="Mestiza" panose="00000500000000000000" pitchFamily="50" charset="0"/>
                          <a:ea typeface="+mn-ea"/>
                          <a:cs typeface="+mn-cs"/>
                        </a:rPr>
                        <a:t>Fortalezas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tc>
                  <a:txBody>
                    <a:bodyPr/>
                    <a:lstStyle/>
                    <a:p>
                      <a:pPr marL="0" algn="ctr" defTabSz="914400" rtl="0" eaLnBrk="1" latinLnBrk="0" hangingPunct="1"/>
                      <a:r>
                        <a:rPr lang="es-MX" sz="1100" b="1" kern="1200" dirty="0">
                          <a:solidFill>
                            <a:schemeClr val="tx1"/>
                          </a:solidFill>
                          <a:effectLst/>
                          <a:latin typeface="Mestiza" panose="00000500000000000000" pitchFamily="50" charset="0"/>
                          <a:ea typeface="+mn-ea"/>
                          <a:cs typeface="+mn-cs"/>
                        </a:rPr>
                        <a:t>Oportunidades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3600000">
                <a:tc>
                  <a:txBody>
                    <a:bodyPr/>
                    <a:lstStyle/>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El programa está vinculado a los objetivos y estrategias del PED Sinaloa 2017 – 2021.</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En la Ley de los Derechos de los Pueblos y Comunidades Indígenas para el Estado de Sinaloa.</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la Ley que establece el Catálogo de Pueblos y Comunidades Indígenas del Estado de Sinaloa.</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Existen elementos metodológicos y de planeación que permiten diseñar, monitoreo, dar seguimiento, evaluar y rendir cuentas del programa.</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Se cuenta con información sobre la población objetivo, que cubre el programa.</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El programa alcanzó un 47.9% de cobertura en el ejercicio fiscal 2021.</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Se utilizan elementos metodológicos y normas que apoyan la información.</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Existe el convenio 169 de la Organización Internacional del Trabajo (ONU), en el cual está incluido México, que promueve los Derechos de los Pueblos y Comunidades Indígenas.</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Se cuenta con una Comisión de Asuntos Indígenas en el Congreso del Estado de Sinaloa.</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El programa tiene identificado el problema que busca resolver, mismo que se encuentra identificado en el árbol del problema del programa y en el PSS 2020 – 2024 derivado del PND 2019 – 2024.</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El programa se encuentra vinculado con los Objetivos del Desarrollo Sostenible.</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Ley del Instituto Nacional de los Pueblos Indígenas</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El programa utiliza sistemas de captura y análisis de la información.</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Se cuenta con 28 Centros Ceremoniales Yoremes y Asociaciones Civiles Indígenas de 5 Lenguas Originarias de México, establecidas en el Estado de Sinaloa.</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Sinaloa cuenta con 4 Lenguas Originarias del Estado.</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Se cuenta con un reordenamiento ecológico en el Estado de Sinaloa, priorizando las consultas y la participación de las Comunidades Indígenas del Estado.</a:t>
                      </a:r>
                    </a:p>
                    <a:p>
                      <a:pPr marL="171450" marR="0" lvl="0" indent="-171450" algn="just" defTabSz="914400" rtl="0" eaLnBrk="1" fontAlgn="auto" latinLnBrk="0" hangingPunct="1">
                        <a:lnSpc>
                          <a:spcPct val="140000"/>
                        </a:lnSpc>
                        <a:spcBef>
                          <a:spcPts val="0"/>
                        </a:spcBef>
                        <a:spcAft>
                          <a:spcPts val="0"/>
                        </a:spcAft>
                        <a:buClrTx/>
                        <a:buSzTx/>
                        <a:buFont typeface="Arial" pitchFamily="34" charset="0"/>
                        <a:buChar char="•"/>
                        <a:tabLst/>
                        <a:defRPr/>
                      </a:pPr>
                      <a:r>
                        <a:rPr lang="es-MX" sz="1100" b="0" kern="1200" baseline="0" dirty="0">
                          <a:solidFill>
                            <a:schemeClr val="tx1"/>
                          </a:solidFill>
                          <a:latin typeface="Mestiza" panose="00000500000000000000" pitchFamily="50" charset="0"/>
                          <a:ea typeface="+mn-ea"/>
                          <a:cs typeface="+mn-cs"/>
                        </a:rPr>
                        <a:t>El Gobierno Federal cuenta con una Política Pública para sensibilizar a la sociedad en general sobre la discriminación que son objeto las personas indígenas.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2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8</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3651074059"/>
              </p:ext>
            </p:extLst>
          </p:nvPr>
        </p:nvGraphicFramePr>
        <p:xfrm>
          <a:off x="251520" y="1480905"/>
          <a:ext cx="8568952" cy="5104598"/>
        </p:xfrm>
        <a:graphic>
          <a:graphicData uri="http://schemas.openxmlformats.org/drawingml/2006/table">
            <a:tbl>
              <a:tblPr firstRow="1" bandRow="1">
                <a:effectLst/>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1719775249"/>
                    </a:ext>
                  </a:extLst>
                </a:gridCol>
              </a:tblGrid>
              <a:tr h="266723">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MX" sz="1100" b="1" kern="1200" dirty="0">
                          <a:solidFill>
                            <a:schemeClr val="tx1"/>
                          </a:solidFill>
                          <a:effectLst/>
                          <a:latin typeface="Mestiza" panose="00000500000000000000" pitchFamily="50" charset="0"/>
                          <a:ea typeface="+mn-ea"/>
                          <a:cs typeface="+mn-cs"/>
                        </a:rPr>
                        <a:t>Debilidades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MX" sz="1100" b="1" kern="1200" dirty="0">
                          <a:solidFill>
                            <a:schemeClr val="tx1"/>
                          </a:solidFill>
                          <a:effectLst/>
                          <a:latin typeface="Mestiza" panose="00000500000000000000" pitchFamily="50" charset="0"/>
                          <a:ea typeface="+mn-ea"/>
                          <a:cs typeface="+mn-cs"/>
                        </a:rPr>
                        <a:t>Amenazas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2893108727"/>
                  </a:ext>
                </a:extLst>
              </a:tr>
              <a:tr h="864563">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No se cuenta con un instrumento para medir el grado de satisfacción de la población atendida por 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No se cuenta con medios oficiales (sitios web) donde se exhiban los resultados del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Existen actualmente Gobiernos Municipales y funcionarios Estatales que no aplican una perspectiva indígena en sus Políticas Públicas.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La instancia Estatal de Atención a las Comunidades Indígenas, denominada COPACIS, no cuenta con un Reglamento Orgánico que la rige.</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No se cuenta con un porcentaje justo de la participación de Indígenas, en el Congreso del Estado, así como en Cabildos y la Administración Pública Federal y Estatal.</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Existe divisionismo en los distintos Pueblos y Comunidades Indígenas del Estado, por ideologías políticas, dejando a un lado las tradiciones y costumbres de sus pueblos.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Se cuenta con una población indígenas de escaso nivel académico.</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No se cuenta con un instrumento para medir el grado de satisfacción de la población atendida por 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No se cuenta con medios oficiales (sitios web) donde se exhiban los resultados del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Desaparición de las Lenguas Originarias del Estado, por falta de acciones encaminadas a la Conservación y su Preservación.</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Que se presente el fenómeno de Migración de Indígenas en los Pueblos y Comunidades Indígenas del Estado, por falta de oportunidad de empleo o de una actividad económica.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Que se presente un Desplazamiento forzoso de Familias Indígenas, desde sus lugares de origen a las grandes ciudades, a consecuencia de la inseguridad provocada por Grupos de la Delincuencia Organizada.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Que exista una disminución del Presupuesto etiquetado para la COPACIS, debido a las nuevas asignaciones presupuestales de parte del Congreso del Estado.</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a:solidFill>
                            <a:schemeClr val="tx1"/>
                          </a:solidFill>
                          <a:latin typeface="Mestiza" panose="00000500000000000000" pitchFamily="50" charset="0"/>
                          <a:ea typeface="+mn-ea"/>
                          <a:cs typeface="+mn-cs"/>
                        </a:rPr>
                        <a:t>Desaparición de la Identidad de los Pueblos Indígenas del Estado, debido a la influencia de un mundo global en que vivimos.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1581377"/>
                  </a:ext>
                </a:extLst>
              </a:tr>
            </a:tbl>
          </a:graphicData>
        </a:graphic>
      </p:graphicFrame>
    </p:spTree>
    <p:extLst>
      <p:ext uri="{BB962C8B-B14F-4D97-AF65-F5344CB8AC3E}">
        <p14:creationId xmlns:p14="http://schemas.microsoft.com/office/powerpoint/2010/main" val="160780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9</a:t>
            </a:fld>
            <a:endParaRPr lang="es-MX" dirty="0"/>
          </a:p>
        </p:txBody>
      </p:sp>
      <p:sp>
        <p:nvSpPr>
          <p:cNvPr id="21" name="20 Elipse"/>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9</a:t>
            </a:r>
          </a:p>
        </p:txBody>
      </p:sp>
      <p:sp>
        <p:nvSpPr>
          <p:cNvPr id="2" name="3 CuadroTexto">
            <a:extLst>
              <a:ext uri="{FF2B5EF4-FFF2-40B4-BE49-F238E27FC236}">
                <a16:creationId xmlns:a16="http://schemas.microsoft.com/office/drawing/2014/main" id="{98E40C20-BD6E-C708-F079-96F29A37D6BE}"/>
              </a:ext>
            </a:extLst>
          </p:cNvPr>
          <p:cNvSpPr txBox="1"/>
          <p:nvPr/>
        </p:nvSpPr>
        <p:spPr>
          <a:xfrm>
            <a:off x="611560" y="1002214"/>
            <a:ext cx="4392488" cy="338554"/>
          </a:xfrm>
          <a:prstGeom prst="rect">
            <a:avLst/>
          </a:prstGeom>
          <a:noFill/>
        </p:spPr>
        <p:txBody>
          <a:bodyPr wrap="square" rtlCol="0">
            <a:spAutoFit/>
          </a:bodyPr>
          <a:lstStyle>
            <a:defPPr>
              <a:defRPr lang="es-MX"/>
            </a:defPPr>
            <a:lvl1pPr>
              <a:defRPr sz="1600" b="1">
                <a:solidFill>
                  <a:srgbClr val="742E43"/>
                </a:solidFill>
                <a:effectLst>
                  <a:outerShdw blurRad="38100" dist="38100" dir="2700000" algn="tl">
                    <a:srgbClr val="000000">
                      <a:alpha val="43137"/>
                    </a:srgbClr>
                  </a:outerShdw>
                </a:effectLst>
                <a:latin typeface="Mestiza" panose="00000500000000000000" pitchFamily="50" charset="0"/>
              </a:defRPr>
            </a:lvl1pPr>
          </a:lstStyle>
          <a:p>
            <a:r>
              <a:rPr lang="es-MX" dirty="0"/>
              <a:t>Recomendaciones</a:t>
            </a:r>
          </a:p>
        </p:txBody>
      </p:sp>
      <p:graphicFrame>
        <p:nvGraphicFramePr>
          <p:cNvPr id="5" name="Tabla 4"/>
          <p:cNvGraphicFramePr>
            <a:graphicFrameLocks noGrp="1"/>
          </p:cNvGraphicFramePr>
          <p:nvPr>
            <p:extLst>
              <p:ext uri="{D42A27DB-BD31-4B8C-83A1-F6EECF244321}">
                <p14:modId xmlns:p14="http://schemas.microsoft.com/office/powerpoint/2010/main" val="253923698"/>
              </p:ext>
            </p:extLst>
          </p:nvPr>
        </p:nvGraphicFramePr>
        <p:xfrm>
          <a:off x="611560" y="2218363"/>
          <a:ext cx="7992887" cy="4307712"/>
        </p:xfrm>
        <a:graphic>
          <a:graphicData uri="http://schemas.openxmlformats.org/drawingml/2006/table">
            <a:tbl>
              <a:tblPr firstRow="1" firstCol="1" bandRow="1"/>
              <a:tblGrid>
                <a:gridCol w="1613244">
                  <a:extLst>
                    <a:ext uri="{9D8B030D-6E8A-4147-A177-3AD203B41FA5}">
                      <a16:colId xmlns:a16="http://schemas.microsoft.com/office/drawing/2014/main" val="1446242587"/>
                    </a:ext>
                  </a:extLst>
                </a:gridCol>
                <a:gridCol w="6379643">
                  <a:extLst>
                    <a:ext uri="{9D8B030D-6E8A-4147-A177-3AD203B41FA5}">
                      <a16:colId xmlns:a16="http://schemas.microsoft.com/office/drawing/2014/main" val="3900480625"/>
                    </a:ext>
                  </a:extLst>
                </a:gridCol>
              </a:tblGrid>
              <a:tr h="275712">
                <a:tc>
                  <a:txBody>
                    <a:bodyPr/>
                    <a:lstStyle/>
                    <a:p>
                      <a:pPr algn="ctr">
                        <a:lnSpc>
                          <a:spcPct val="150000"/>
                        </a:lnSpc>
                        <a:spcAft>
                          <a:spcPts val="0"/>
                        </a:spcAft>
                      </a:pPr>
                      <a:r>
                        <a:rPr lang="es-MX" sz="1100" b="1" dirty="0">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Sección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50000"/>
                        </a:lnSpc>
                        <a:spcAft>
                          <a:spcPts val="0"/>
                        </a:spcAft>
                      </a:pPr>
                      <a:r>
                        <a:rPr lang="es-MX" sz="1100" b="1" dirty="0">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Recomendación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3474110732"/>
                  </a:ext>
                </a:extLst>
              </a:tr>
              <a:tr h="576000">
                <a:tc>
                  <a:txBody>
                    <a:bodyPr/>
                    <a:lstStyle/>
                    <a:p>
                      <a:pPr algn="ctr">
                        <a:lnSpc>
                          <a:spcPct val="115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Establecer un instrumento que permita recabar información para medir el grado de satisfacción de la población atendida y sus resultados.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496641112"/>
                  </a:ext>
                </a:extLst>
              </a:tr>
              <a:tr h="576000">
                <a:tc rowSpan="6">
                  <a:txBody>
                    <a:bodyPr/>
                    <a:lstStyle/>
                    <a:p>
                      <a:pPr algn="ctr">
                        <a:lnSpc>
                          <a:spcPct val="115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Medición de resultados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Gestionar un medio donde se exhiban los resultados del programa, con el objetivo de promover la transparencia y rendición de cuentas (por ejemplo, sitio web oficial).</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010068073"/>
                  </a:ext>
                </a:extLst>
              </a:tr>
              <a:tr h="576000">
                <a:tc vMerge="1">
                  <a:txBody>
                    <a:bodyPr/>
                    <a:lstStyle/>
                    <a:p>
                      <a:pPr algn="ctr">
                        <a:lnSpc>
                          <a:spcPct val="115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Realizan el Reglamento Orgánico de la COPACIS.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761053304"/>
                  </a:ext>
                </a:extLst>
              </a:tr>
              <a:tr h="576000">
                <a:tc vMerge="1">
                  <a:txBody>
                    <a:bodyPr/>
                    <a:lstStyle/>
                    <a:p>
                      <a:pPr algn="ctr">
                        <a:lnSpc>
                          <a:spcPct val="115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Llevar a cabo campañas de concientización sobre las comunidades indígenas del Estado y su importancia, para los ciudadanos en general, funcionarios estatales y gobiernos municipales.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2118865418"/>
                  </a:ext>
                </a:extLst>
              </a:tr>
              <a:tr h="576000">
                <a:tc vMerge="1">
                  <a:txBody>
                    <a:bodyPr/>
                    <a:lstStyle/>
                    <a:p>
                      <a:pPr algn="ctr">
                        <a:lnSpc>
                          <a:spcPct val="115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Gestionar acciones para la conservación y preservación de las Lenguas Originarias del Estado.</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2363274454"/>
                  </a:ext>
                </a:extLst>
              </a:tr>
              <a:tr h="576000">
                <a:tc vMerge="1">
                  <a:txBody>
                    <a:bodyPr/>
                    <a:lstStyle/>
                    <a:p>
                      <a:pPr algn="ctr">
                        <a:lnSpc>
                          <a:spcPct val="115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Acciones para la generación de oportunidades de empleo o de una actividad económica para evitar la migración de indígenas en los pueblos y comunidades indígenas.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2377754666"/>
                  </a:ext>
                </a:extLst>
              </a:tr>
              <a:tr h="576000">
                <a:tc vMerge="1">
                  <a:txBody>
                    <a:bodyPr/>
                    <a:lstStyle/>
                    <a:p>
                      <a:pPr algn="ctr">
                        <a:lnSpc>
                          <a:spcPct val="115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Tener un plan de contingencia para hacer frente a la baja del presupuesto etiquetado para la COPACIS.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2371566842"/>
                  </a:ext>
                </a:extLst>
              </a:tr>
            </a:tbl>
          </a:graphicData>
        </a:graphic>
      </p:graphicFrame>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13449108"/>
              </p:ext>
            </p:extLst>
          </p:nvPr>
        </p:nvGraphicFramePr>
        <p:xfrm>
          <a:off x="539551" y="1484784"/>
          <a:ext cx="8136903" cy="648072"/>
        </p:xfrm>
        <a:graphic>
          <a:graphicData uri="http://schemas.openxmlformats.org/drawingml/2006/table">
            <a:tbl>
              <a:tblPr firstRow="1" bandRow="1">
                <a:effectLst/>
                <a:tableStyleId>{5C22544A-7EE6-4342-B048-85BDC9FD1C3A}</a:tableStyleId>
              </a:tblPr>
              <a:tblGrid>
                <a:gridCol w="8136903">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a:solidFill>
                            <a:schemeClr val="tx1"/>
                          </a:solidFill>
                          <a:effectLst/>
                          <a:latin typeface="Mestiza" panose="00000500000000000000" pitchFamily="50" charset="0"/>
                          <a:ea typeface="Calibri"/>
                          <a:cs typeface="Times New Roman"/>
                        </a:rPr>
                        <a:t>A continuación,</a:t>
                      </a:r>
                      <a:r>
                        <a:rPr lang="es-MX" sz="1100" b="0" baseline="0" dirty="0">
                          <a:solidFill>
                            <a:schemeClr val="tx1"/>
                          </a:solidFill>
                          <a:effectLst/>
                          <a:latin typeface="Mestiza" panose="00000500000000000000" pitchFamily="50" charset="0"/>
                          <a:ea typeface="Calibri"/>
                          <a:cs typeface="Times New Roman"/>
                        </a:rPr>
                        <a:t> se presentan las recomendaciones necesarias por sección de la evaluación, asimismo, se pretende atender debilidades y/o amenazas que presenta el Programa.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2091166"/>
      </p:ext>
    </p:extLst>
  </p:cSld>
  <p:clrMapOvr>
    <a:masterClrMapping/>
  </p:clrMapOvr>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7334</TotalTime>
  <Words>1995</Words>
  <Application>Microsoft Office PowerPoint</Application>
  <PresentationFormat>Presentación en pantalla (4:3)</PresentationFormat>
  <Paragraphs>197</Paragraphs>
  <Slides>10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Mestiza</vt:lpstr>
      <vt:lpstr>Wingdings</vt:lpstr>
      <vt:lpstr>INFORME. Asistencia Alimentaria (Despensas y Desayunos 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Arbitraje Médico</dc:title>
  <dc:creator>CLSinaloa</dc:creator>
  <cp:lastModifiedBy>C Arturo Hauchbaum</cp:lastModifiedBy>
  <cp:revision>286</cp:revision>
  <dcterms:created xsi:type="dcterms:W3CDTF">2020-02-21T23:32:07Z</dcterms:created>
  <dcterms:modified xsi:type="dcterms:W3CDTF">2022-12-13T00:29:22Z</dcterms:modified>
</cp:coreProperties>
</file>